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5" r:id="rId2"/>
  </p:sldMasterIdLst>
  <p:notesMasterIdLst>
    <p:notesMasterId r:id="rId45"/>
  </p:notesMasterIdLst>
  <p:sldIdLst>
    <p:sldId id="257" r:id="rId3"/>
    <p:sldId id="315" r:id="rId4"/>
    <p:sldId id="258" r:id="rId5"/>
    <p:sldId id="295" r:id="rId6"/>
    <p:sldId id="259" r:id="rId7"/>
    <p:sldId id="294" r:id="rId8"/>
    <p:sldId id="296" r:id="rId9"/>
    <p:sldId id="299" r:id="rId10"/>
    <p:sldId id="297" r:id="rId11"/>
    <p:sldId id="260" r:id="rId12"/>
    <p:sldId id="261" r:id="rId13"/>
    <p:sldId id="266" r:id="rId14"/>
    <p:sldId id="269" r:id="rId15"/>
    <p:sldId id="270" r:id="rId16"/>
    <p:sldId id="271" r:id="rId17"/>
    <p:sldId id="275" r:id="rId18"/>
    <p:sldId id="274" r:id="rId19"/>
    <p:sldId id="276" r:id="rId20"/>
    <p:sldId id="272" r:id="rId21"/>
    <p:sldId id="284" r:id="rId22"/>
    <p:sldId id="285" r:id="rId23"/>
    <p:sldId id="300" r:id="rId24"/>
    <p:sldId id="301" r:id="rId25"/>
    <p:sldId id="286" r:id="rId26"/>
    <p:sldId id="302" r:id="rId27"/>
    <p:sldId id="303" r:id="rId28"/>
    <p:sldId id="304" r:id="rId29"/>
    <p:sldId id="287" r:id="rId30"/>
    <p:sldId id="288" r:id="rId31"/>
    <p:sldId id="305" r:id="rId32"/>
    <p:sldId id="306" r:id="rId33"/>
    <p:sldId id="289" r:id="rId34"/>
    <p:sldId id="307" r:id="rId35"/>
    <p:sldId id="308" r:id="rId36"/>
    <p:sldId id="309" r:id="rId37"/>
    <p:sldId id="290" r:id="rId38"/>
    <p:sldId id="312" r:id="rId39"/>
    <p:sldId id="313" r:id="rId40"/>
    <p:sldId id="291" r:id="rId41"/>
    <p:sldId id="314" r:id="rId42"/>
    <p:sldId id="292" r:id="rId43"/>
    <p:sldId id="316" r:id="rId44"/>
  </p:sldIdLst>
  <p:sldSz cx="9144000" cy="6858000" type="screen4x3"/>
  <p:notesSz cx="6858000" cy="9144000"/>
  <p:defaultTextStyle>
    <a:defPPr>
      <a:defRPr lang="pl-PL"/>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6" d="100"/>
          <a:sy n="76" d="100"/>
        </p:scale>
        <p:origin x="-984" y="-72"/>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theme" Target="theme/theme1.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601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pl-PL"/>
          </a:p>
        </p:txBody>
      </p:sp>
      <p:sp>
        <p:nvSpPr>
          <p:cNvPr id="8601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fld id="{5392BA94-74C3-42FA-8AF8-5E6A5CA94020}" type="datetimeFigureOut">
              <a:rPr lang="pl-PL"/>
              <a:pPr/>
              <a:t>2018-06-02</a:t>
            </a:fld>
            <a:endParaRPr lang="pl-PL"/>
          </a:p>
        </p:txBody>
      </p:sp>
      <p:sp>
        <p:nvSpPr>
          <p:cNvPr id="86020"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8602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p>
        </p:txBody>
      </p:sp>
      <p:sp>
        <p:nvSpPr>
          <p:cNvPr id="8602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pl-PL"/>
          </a:p>
        </p:txBody>
      </p:sp>
      <p:sp>
        <p:nvSpPr>
          <p:cNvPr id="8602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8B9E5BB8-5214-493E-8995-6F2C46972F8F}" type="slidenum">
              <a:rPr lang="pl-PL"/>
              <a:pPr/>
              <a:t>‹#›</a:t>
            </a:fld>
            <a:endParaRPr lang="pl-PL"/>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Calibri" pitchFamily="34" charset="0"/>
        <a:ea typeface="+mn-ea"/>
        <a:cs typeface="+mn-cs"/>
      </a:defRPr>
    </a:lvl1pPr>
    <a:lvl2pPr marL="457200" algn="l" rtl="0" fontAlgn="base">
      <a:spcBef>
        <a:spcPct val="30000"/>
      </a:spcBef>
      <a:spcAft>
        <a:spcPct val="0"/>
      </a:spcAft>
      <a:defRPr sz="1200" kern="1200">
        <a:solidFill>
          <a:schemeClr val="tx1"/>
        </a:solidFill>
        <a:latin typeface="Calibri" pitchFamily="34" charset="0"/>
        <a:ea typeface="+mn-ea"/>
        <a:cs typeface="+mn-cs"/>
      </a:defRPr>
    </a:lvl2pPr>
    <a:lvl3pPr marL="914400" algn="l" rtl="0" fontAlgn="base">
      <a:spcBef>
        <a:spcPct val="30000"/>
      </a:spcBef>
      <a:spcAft>
        <a:spcPct val="0"/>
      </a:spcAft>
      <a:defRPr sz="1200" kern="1200">
        <a:solidFill>
          <a:schemeClr val="tx1"/>
        </a:solidFill>
        <a:latin typeface="Calibri" pitchFamily="34" charset="0"/>
        <a:ea typeface="+mn-ea"/>
        <a:cs typeface="+mn-cs"/>
      </a:defRPr>
    </a:lvl3pPr>
    <a:lvl4pPr marL="1371600" algn="l" rtl="0" fontAlgn="base">
      <a:spcBef>
        <a:spcPct val="30000"/>
      </a:spcBef>
      <a:spcAft>
        <a:spcPct val="0"/>
      </a:spcAft>
      <a:defRPr sz="1200" kern="1200">
        <a:solidFill>
          <a:schemeClr val="tx1"/>
        </a:solidFill>
        <a:latin typeface="Calibri" pitchFamily="34" charset="0"/>
        <a:ea typeface="+mn-ea"/>
        <a:cs typeface="+mn-cs"/>
      </a:defRPr>
    </a:lvl4pPr>
    <a:lvl5pPr marL="1828800" algn="l" rtl="0" fontAlgn="base">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Rot="1" noChangeAspect="1" noChangeArrowheads="1" noTextEdit="1"/>
          </p:cNvSpPr>
          <p:nvPr>
            <p:ph type="sldImg"/>
          </p:nvPr>
        </p:nvSpPr>
        <p:spPr>
          <a:ln/>
        </p:spPr>
      </p:sp>
      <p:sp>
        <p:nvSpPr>
          <p:cNvPr id="87043" name="Rectangle 3"/>
          <p:cNvSpPr>
            <a:spLocks noGrp="1" noChangeArrowheads="1"/>
          </p:cNvSpPr>
          <p:nvPr>
            <p:ph type="body" idx="1"/>
          </p:nvPr>
        </p:nvSpPr>
        <p:spPr/>
        <p:txBody>
          <a:bodyPr/>
          <a:lstStyle/>
          <a:p>
            <a:pPr>
              <a:spcBef>
                <a:spcPct val="0"/>
              </a:spcBef>
            </a:pPr>
            <a:endParaRPr lang="pl-PL" altLang="pl-PL"/>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Slajd tytułowy">
    <p:spTree>
      <p:nvGrpSpPr>
        <p:cNvPr id="1" name=""/>
        <p:cNvGrpSpPr/>
        <p:nvPr/>
      </p:nvGrpSpPr>
      <p:grpSpPr>
        <a:xfrm>
          <a:off x="0" y="0"/>
          <a:ext cx="0" cy="0"/>
          <a:chOff x="0" y="0"/>
          <a:chExt cx="0" cy="0"/>
        </a:xfrm>
      </p:grpSpPr>
      <p:pic>
        <p:nvPicPr>
          <p:cNvPr id="4" name="Picture 2" descr="gradient"/>
          <p:cNvPicPr>
            <a:picLocks noChangeAspect="1" noChangeArrowheads="1"/>
          </p:cNvPicPr>
          <p:nvPr/>
        </p:nvPicPr>
        <p:blipFill>
          <a:blip r:embed="rId2"/>
          <a:srcRect/>
          <a:stretch>
            <a:fillRect/>
          </a:stretch>
        </p:blipFill>
        <p:spPr bwMode="auto">
          <a:xfrm>
            <a:off x="0" y="0"/>
            <a:ext cx="1116013" cy="6858000"/>
          </a:xfrm>
          <a:prstGeom prst="rect">
            <a:avLst/>
          </a:prstGeom>
          <a:noFill/>
          <a:ln w="9525">
            <a:noFill/>
            <a:miter lim="800000"/>
            <a:headEnd/>
            <a:tailEnd/>
          </a:ln>
        </p:spPr>
      </p:pic>
      <p:pic>
        <p:nvPicPr>
          <p:cNvPr id="5" name="Picture 6" descr="logo CMYK_01"/>
          <p:cNvPicPr>
            <a:picLocks noChangeAspect="1" noChangeArrowheads="1"/>
          </p:cNvPicPr>
          <p:nvPr/>
        </p:nvPicPr>
        <p:blipFill>
          <a:blip r:embed="rId3"/>
          <a:srcRect/>
          <a:stretch>
            <a:fillRect/>
          </a:stretch>
        </p:blipFill>
        <p:spPr bwMode="auto">
          <a:xfrm>
            <a:off x="1403350" y="260350"/>
            <a:ext cx="6264275" cy="1008063"/>
          </a:xfrm>
          <a:prstGeom prst="rect">
            <a:avLst/>
          </a:prstGeom>
          <a:noFill/>
          <a:ln w="9525">
            <a:noFill/>
            <a:miter lim="800000"/>
            <a:headEnd/>
            <a:tailEnd/>
          </a:ln>
        </p:spPr>
      </p:pic>
      <p:sp>
        <p:nvSpPr>
          <p:cNvPr id="18435" name="Rectangle 3"/>
          <p:cNvSpPr>
            <a:spLocks noGrp="1" noChangeArrowheads="1"/>
          </p:cNvSpPr>
          <p:nvPr>
            <p:ph type="ctrTitle"/>
          </p:nvPr>
        </p:nvSpPr>
        <p:spPr>
          <a:xfrm>
            <a:off x="685800" y="1700213"/>
            <a:ext cx="7772400" cy="1470025"/>
          </a:xfrm>
        </p:spPr>
        <p:txBody>
          <a:bodyPr/>
          <a:lstStyle>
            <a:lvl1pPr>
              <a:defRPr/>
            </a:lvl1pPr>
          </a:lstStyle>
          <a:p>
            <a:pPr lvl="0"/>
            <a:r>
              <a:rPr lang="en-GB" noProof="0" smtClean="0"/>
              <a:t>Kliknij, aby edytować styl wzorca tytułu</a:t>
            </a:r>
          </a:p>
        </p:txBody>
      </p:sp>
      <p:sp>
        <p:nvSpPr>
          <p:cNvPr id="18436" name="Rectangle 4"/>
          <p:cNvSpPr>
            <a:spLocks noGrp="1" noChangeArrowheads="1"/>
          </p:cNvSpPr>
          <p:nvPr>
            <p:ph type="subTitle" idx="1"/>
          </p:nvPr>
        </p:nvSpPr>
        <p:spPr>
          <a:xfrm>
            <a:off x="1371600" y="3500438"/>
            <a:ext cx="6400800" cy="1752600"/>
          </a:xfrm>
        </p:spPr>
        <p:txBody>
          <a:bodyPr/>
          <a:lstStyle>
            <a:lvl1pPr marL="0" indent="0" algn="ctr">
              <a:buFont typeface="Wingdings" pitchFamily="2" charset="2"/>
              <a:buNone/>
              <a:defRPr/>
            </a:lvl1pPr>
          </a:lstStyle>
          <a:p>
            <a:pPr lvl="0"/>
            <a:r>
              <a:rPr lang="en-GB" noProof="0" smtClean="0"/>
              <a:t>Kliknij, aby edytować styl wzorca podtytułu</a:t>
            </a:r>
          </a:p>
        </p:txBody>
      </p:sp>
      <p:sp>
        <p:nvSpPr>
          <p:cNvPr id="6" name="Rectangle 5"/>
          <p:cNvSpPr>
            <a:spLocks noGrp="1" noChangeArrowheads="1"/>
          </p:cNvSpPr>
          <p:nvPr>
            <p:ph type="sldNum" sz="quarter" idx="10"/>
          </p:nvPr>
        </p:nvSpPr>
        <p:spPr>
          <a:xfrm>
            <a:off x="6300788" y="6453188"/>
            <a:ext cx="2386012" cy="268287"/>
          </a:xfrm>
        </p:spPr>
        <p:txBody>
          <a:bodyPr/>
          <a:lstStyle>
            <a:lvl1pPr fontAlgn="auto">
              <a:spcBef>
                <a:spcPts val="0"/>
              </a:spcBef>
              <a:spcAft>
                <a:spcPts val="0"/>
              </a:spcAft>
              <a:defRPr/>
            </a:lvl1pPr>
          </a:lstStyle>
          <a:p>
            <a:pPr>
              <a:defRPr/>
            </a:pPr>
            <a:fld id="{C3A9871E-E2B8-4895-80CE-0B450738613F}"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tytułu pionowego 2"/>
          <p:cNvSpPr>
            <a:spLocks noGrp="1"/>
          </p:cNvSpPr>
          <p:nvPr>
            <p:ph type="body" orient="vert" idx="1"/>
          </p:nvPr>
        </p:nvSpPr>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Rectangle 5"/>
          <p:cNvSpPr>
            <a:spLocks noGrp="1" noChangeArrowheads="1"/>
          </p:cNvSpPr>
          <p:nvPr>
            <p:ph type="sldNum" sz="quarter" idx="10"/>
          </p:nvPr>
        </p:nvSpPr>
        <p:spPr/>
        <p:txBody>
          <a:bodyPr/>
          <a:lstStyle>
            <a:lvl1pPr fontAlgn="auto">
              <a:spcBef>
                <a:spcPts val="0"/>
              </a:spcBef>
              <a:spcAft>
                <a:spcPts val="0"/>
              </a:spcAft>
              <a:defRPr/>
            </a:lvl1pPr>
          </a:lstStyle>
          <a:p>
            <a:pPr>
              <a:defRPr/>
            </a:pPr>
            <a:fld id="{A2237319-7C17-4494-8D00-C0038C9F8A57}"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p:cNvSpPr>
            <a:spLocks noGrp="1"/>
          </p:cNvSpPr>
          <p:nvPr>
            <p:ph type="title" orient="vert"/>
          </p:nvPr>
        </p:nvSpPr>
        <p:spPr>
          <a:xfrm>
            <a:off x="6723063" y="274638"/>
            <a:ext cx="1963737" cy="6178550"/>
          </a:xfrm>
        </p:spPr>
        <p:txBody>
          <a:bodyPr vert="eaVert"/>
          <a:lstStyle/>
          <a:p>
            <a:r>
              <a:rPr lang="pl-PL" smtClean="0"/>
              <a:t>Kliknij, aby edytować styl</a:t>
            </a:r>
            <a:endParaRPr lang="pl-PL"/>
          </a:p>
        </p:txBody>
      </p:sp>
      <p:sp>
        <p:nvSpPr>
          <p:cNvPr id="3" name="Symbol zastępczy tytułu pionowego 2"/>
          <p:cNvSpPr>
            <a:spLocks noGrp="1"/>
          </p:cNvSpPr>
          <p:nvPr>
            <p:ph type="body" orient="vert" idx="1"/>
          </p:nvPr>
        </p:nvSpPr>
        <p:spPr>
          <a:xfrm>
            <a:off x="827088" y="274638"/>
            <a:ext cx="5743575" cy="6178550"/>
          </a:xfrm>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Rectangle 5"/>
          <p:cNvSpPr>
            <a:spLocks noGrp="1" noChangeArrowheads="1"/>
          </p:cNvSpPr>
          <p:nvPr>
            <p:ph type="sldNum" sz="quarter" idx="10"/>
          </p:nvPr>
        </p:nvSpPr>
        <p:spPr/>
        <p:txBody>
          <a:bodyPr/>
          <a:lstStyle>
            <a:lvl1pPr fontAlgn="auto">
              <a:spcBef>
                <a:spcPts val="0"/>
              </a:spcBef>
              <a:spcAft>
                <a:spcPts val="0"/>
              </a:spcAft>
              <a:defRPr/>
            </a:lvl1pPr>
          </a:lstStyle>
          <a:p>
            <a:pPr>
              <a:defRPr/>
            </a:pPr>
            <a:fld id="{156C3F44-B1E3-4A53-A577-D14B6A458EAD}" type="slidenum">
              <a:rPr lang="en-GB"/>
              <a:pPr>
                <a:defRPr/>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ytuł i tabela">
    <p:spTree>
      <p:nvGrpSpPr>
        <p:cNvPr id="1" name=""/>
        <p:cNvGrpSpPr/>
        <p:nvPr/>
      </p:nvGrpSpPr>
      <p:grpSpPr>
        <a:xfrm>
          <a:off x="0" y="0"/>
          <a:ext cx="0" cy="0"/>
          <a:chOff x="0" y="0"/>
          <a:chExt cx="0" cy="0"/>
        </a:xfrm>
      </p:grpSpPr>
      <p:sp>
        <p:nvSpPr>
          <p:cNvPr id="2" name="Tytuł 1"/>
          <p:cNvSpPr>
            <a:spLocks noGrp="1"/>
          </p:cNvSpPr>
          <p:nvPr>
            <p:ph type="title"/>
          </p:nvPr>
        </p:nvSpPr>
        <p:spPr>
          <a:xfrm>
            <a:off x="827088" y="274638"/>
            <a:ext cx="6769100" cy="1143000"/>
          </a:xfrm>
        </p:spPr>
        <p:txBody>
          <a:bodyPr/>
          <a:lstStyle/>
          <a:p>
            <a:r>
              <a:rPr lang="pl-PL" smtClean="0"/>
              <a:t>Kliknij, aby edytować styl</a:t>
            </a:r>
            <a:endParaRPr lang="pl-PL"/>
          </a:p>
        </p:txBody>
      </p:sp>
      <p:sp>
        <p:nvSpPr>
          <p:cNvPr id="3" name="Symbol zastępczy tabeli 2"/>
          <p:cNvSpPr>
            <a:spLocks noGrp="1"/>
          </p:cNvSpPr>
          <p:nvPr>
            <p:ph type="tbl" idx="1"/>
          </p:nvPr>
        </p:nvSpPr>
        <p:spPr>
          <a:xfrm>
            <a:off x="827088" y="1600200"/>
            <a:ext cx="7859712" cy="4852988"/>
          </a:xfrm>
        </p:spPr>
        <p:txBody>
          <a:bodyPr/>
          <a:lstStyle/>
          <a:p>
            <a:pPr lvl="0"/>
            <a:endParaRPr lang="pl-PL" noProof="0" smtClean="0"/>
          </a:p>
        </p:txBody>
      </p:sp>
      <p:sp>
        <p:nvSpPr>
          <p:cNvPr id="4" name="Rectangle 5"/>
          <p:cNvSpPr>
            <a:spLocks noGrp="1" noChangeArrowheads="1"/>
          </p:cNvSpPr>
          <p:nvPr>
            <p:ph type="sldNum" sz="quarter" idx="10"/>
          </p:nvPr>
        </p:nvSpPr>
        <p:spPr/>
        <p:txBody>
          <a:bodyPr/>
          <a:lstStyle>
            <a:lvl1pPr fontAlgn="auto">
              <a:spcBef>
                <a:spcPts val="0"/>
              </a:spcBef>
              <a:spcAft>
                <a:spcPts val="0"/>
              </a:spcAft>
              <a:defRPr/>
            </a:lvl1pPr>
          </a:lstStyle>
          <a:p>
            <a:pPr>
              <a:defRPr/>
            </a:pPr>
            <a:fld id="{497FFE91-61B4-4BC2-A3AC-1823BFBA300C}" type="slidenum">
              <a:rPr lang="en-GB"/>
              <a:pPr>
                <a:defRPr/>
              </a:pPr>
              <a:t>‹#›</a:t>
            </a:fld>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reserve="1">
  <p:cSld name="Zawartość">
    <p:spTree>
      <p:nvGrpSpPr>
        <p:cNvPr id="1" name=""/>
        <p:cNvGrpSpPr/>
        <p:nvPr/>
      </p:nvGrpSpPr>
      <p:grpSpPr>
        <a:xfrm>
          <a:off x="0" y="0"/>
          <a:ext cx="0" cy="0"/>
          <a:chOff x="0" y="0"/>
          <a:chExt cx="0" cy="0"/>
        </a:xfrm>
      </p:grpSpPr>
      <p:sp>
        <p:nvSpPr>
          <p:cNvPr id="2" name="Symbol zastępczy zawartości 1"/>
          <p:cNvSpPr>
            <a:spLocks noGrp="1"/>
          </p:cNvSpPr>
          <p:nvPr>
            <p:ph/>
          </p:nvPr>
        </p:nvSpPr>
        <p:spPr>
          <a:xfrm>
            <a:off x="827088" y="274638"/>
            <a:ext cx="7859712" cy="6178550"/>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3" name="Rectangle 5"/>
          <p:cNvSpPr>
            <a:spLocks noGrp="1" noChangeArrowheads="1"/>
          </p:cNvSpPr>
          <p:nvPr>
            <p:ph type="sldNum" sz="quarter" idx="10"/>
          </p:nvPr>
        </p:nvSpPr>
        <p:spPr/>
        <p:txBody>
          <a:bodyPr/>
          <a:lstStyle>
            <a:lvl1pPr fontAlgn="auto">
              <a:spcBef>
                <a:spcPts val="0"/>
              </a:spcBef>
              <a:spcAft>
                <a:spcPts val="0"/>
              </a:spcAft>
              <a:defRPr/>
            </a:lvl1pPr>
          </a:lstStyle>
          <a:p>
            <a:pPr>
              <a:defRPr/>
            </a:pPr>
            <a:fld id="{A0F5AF61-D364-445C-A4FB-264AC7DC80B7}" type="slidenum">
              <a:rPr lang="en-GB"/>
              <a:pPr>
                <a:defRPr/>
              </a:pPr>
              <a:t>‹#›</a:t>
            </a:fld>
            <a:endParaRPr lang="en-GB"/>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chart">
  <p:cSld name="Tytuł i wykres">
    <p:spTree>
      <p:nvGrpSpPr>
        <p:cNvPr id="1" name=""/>
        <p:cNvGrpSpPr/>
        <p:nvPr/>
      </p:nvGrpSpPr>
      <p:grpSpPr>
        <a:xfrm>
          <a:off x="0" y="0"/>
          <a:ext cx="0" cy="0"/>
          <a:chOff x="0" y="0"/>
          <a:chExt cx="0" cy="0"/>
        </a:xfrm>
      </p:grpSpPr>
      <p:sp>
        <p:nvSpPr>
          <p:cNvPr id="2" name="Tytuł 1"/>
          <p:cNvSpPr>
            <a:spLocks noGrp="1"/>
          </p:cNvSpPr>
          <p:nvPr>
            <p:ph type="title"/>
          </p:nvPr>
        </p:nvSpPr>
        <p:spPr>
          <a:xfrm>
            <a:off x="827088" y="274638"/>
            <a:ext cx="6769100" cy="1143000"/>
          </a:xfrm>
        </p:spPr>
        <p:txBody>
          <a:bodyPr/>
          <a:lstStyle/>
          <a:p>
            <a:r>
              <a:rPr lang="pl-PL" smtClean="0"/>
              <a:t>Kliknij, aby edytować styl</a:t>
            </a:r>
            <a:endParaRPr lang="pl-PL"/>
          </a:p>
        </p:txBody>
      </p:sp>
      <p:sp>
        <p:nvSpPr>
          <p:cNvPr id="3" name="Symbol zastępczy wykresu 2"/>
          <p:cNvSpPr>
            <a:spLocks noGrp="1"/>
          </p:cNvSpPr>
          <p:nvPr>
            <p:ph type="chart" idx="1"/>
          </p:nvPr>
        </p:nvSpPr>
        <p:spPr>
          <a:xfrm>
            <a:off x="827088" y="1600200"/>
            <a:ext cx="7859712" cy="4852988"/>
          </a:xfrm>
        </p:spPr>
        <p:txBody>
          <a:bodyPr/>
          <a:lstStyle/>
          <a:p>
            <a:pPr lvl="0"/>
            <a:endParaRPr lang="pl-PL" noProof="0" smtClean="0"/>
          </a:p>
        </p:txBody>
      </p:sp>
      <p:sp>
        <p:nvSpPr>
          <p:cNvPr id="4" name="Rectangle 5"/>
          <p:cNvSpPr>
            <a:spLocks noGrp="1" noChangeArrowheads="1"/>
          </p:cNvSpPr>
          <p:nvPr>
            <p:ph type="sldNum" sz="quarter" idx="10"/>
          </p:nvPr>
        </p:nvSpPr>
        <p:spPr/>
        <p:txBody>
          <a:bodyPr/>
          <a:lstStyle>
            <a:lvl1pPr fontAlgn="auto">
              <a:spcBef>
                <a:spcPts val="0"/>
              </a:spcBef>
              <a:spcAft>
                <a:spcPts val="0"/>
              </a:spcAft>
              <a:defRPr/>
            </a:lvl1pPr>
          </a:lstStyle>
          <a:p>
            <a:pPr>
              <a:defRPr/>
            </a:pPr>
            <a:fld id="{11265397-977C-4A6A-9484-B453020FB526}" type="slidenum">
              <a:rPr lang="en-GB" altLang="pl-PL"/>
              <a:pPr>
                <a:defRPr/>
              </a:pPr>
              <a:t>‹#›</a:t>
            </a:fld>
            <a:endParaRPr lang="en-GB" altLang="pl-PL"/>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p:cNvSpPr>
            <a:spLocks noGrp="1"/>
          </p:cNvSpPr>
          <p:nvPr>
            <p:ph type="ctrTitle"/>
          </p:nvPr>
        </p:nvSpPr>
        <p:spPr>
          <a:xfrm>
            <a:off x="685800" y="2130425"/>
            <a:ext cx="7772400" cy="1470025"/>
          </a:xfrm>
        </p:spPr>
        <p:txBody>
          <a:bodyPr/>
          <a:lstStyle/>
          <a:p>
            <a:r>
              <a:rPr lang="pl-PL" smtClean="0"/>
              <a:t>Kliknij, aby edytować styl</a:t>
            </a:r>
            <a:endParaRPr lang="pl-PL"/>
          </a:p>
        </p:txBody>
      </p:sp>
      <p:sp>
        <p:nvSpPr>
          <p:cNvPr id="3" name="Podtytuł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l-PL" smtClean="0"/>
              <a:t>Kliknij, aby edytować styl wzorca podtytułu</a:t>
            </a:r>
            <a:endParaRPr lang="pl-PL"/>
          </a:p>
        </p:txBody>
      </p:sp>
      <p:sp>
        <p:nvSpPr>
          <p:cNvPr id="4" name="Symbol zastępczy daty 3"/>
          <p:cNvSpPr>
            <a:spLocks noGrp="1"/>
          </p:cNvSpPr>
          <p:nvPr>
            <p:ph type="dt" sz="half" idx="10"/>
          </p:nvPr>
        </p:nvSpPr>
        <p:spPr/>
        <p:txBody>
          <a:bodyPr/>
          <a:lstStyle>
            <a:lvl1pPr>
              <a:defRPr/>
            </a:lvl1pPr>
          </a:lstStyle>
          <a:p>
            <a:pPr>
              <a:defRPr/>
            </a:pPr>
            <a:fld id="{2475100F-3C3C-4AAF-9E1F-503ECAE4B698}" type="datetimeFigureOut">
              <a:rPr lang="pl-PL"/>
              <a:pPr>
                <a:defRPr/>
              </a:pPr>
              <a:t>2018-06-02</a:t>
            </a:fld>
            <a:endParaRPr lang="pl-PL"/>
          </a:p>
        </p:txBody>
      </p:sp>
      <p:sp>
        <p:nvSpPr>
          <p:cNvPr id="5" name="Symbol zastępczy stopki 4"/>
          <p:cNvSpPr>
            <a:spLocks noGrp="1"/>
          </p:cNvSpPr>
          <p:nvPr>
            <p:ph type="ftr" sz="quarter" idx="11"/>
          </p:nvPr>
        </p:nvSpPr>
        <p:spPr/>
        <p:txBody>
          <a:bodyPr/>
          <a:lstStyle>
            <a:lvl1pPr>
              <a:defRPr/>
            </a:lvl1pPr>
          </a:lstStyle>
          <a:p>
            <a:pPr>
              <a:defRPr/>
            </a:pPr>
            <a:endParaRPr lang="pl-PL"/>
          </a:p>
        </p:txBody>
      </p:sp>
      <p:sp>
        <p:nvSpPr>
          <p:cNvPr id="6" name="Symbol zastępczy numeru slajdu 5"/>
          <p:cNvSpPr>
            <a:spLocks noGrp="1"/>
          </p:cNvSpPr>
          <p:nvPr>
            <p:ph type="sldNum" sz="quarter" idx="12"/>
          </p:nvPr>
        </p:nvSpPr>
        <p:spPr/>
        <p:txBody>
          <a:bodyPr/>
          <a:lstStyle>
            <a:lvl1pPr>
              <a:defRPr/>
            </a:lvl1pPr>
          </a:lstStyle>
          <a:p>
            <a:pPr>
              <a:defRPr/>
            </a:pPr>
            <a:fld id="{F019B079-587B-404D-8F6F-68951467EC35}" type="slidenum">
              <a:rPr lang="pl-PL"/>
              <a:pPr>
                <a:defRPr/>
              </a:pPr>
              <a:t>‹#›</a:t>
            </a:fld>
            <a:endParaRPr lang="pl-PL"/>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zawartości 2"/>
          <p:cNvSpPr>
            <a:spLocks noGrp="1"/>
          </p:cNvSpPr>
          <p:nvPr>
            <p:ph idx="1"/>
          </p:nvPr>
        </p:nvSpPr>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lvl1pPr>
              <a:defRPr/>
            </a:lvl1pPr>
          </a:lstStyle>
          <a:p>
            <a:pPr>
              <a:defRPr/>
            </a:pPr>
            <a:fld id="{FED4554F-B2EB-47BC-89FF-6EF5AB1B874C}" type="datetimeFigureOut">
              <a:rPr lang="pl-PL"/>
              <a:pPr>
                <a:defRPr/>
              </a:pPr>
              <a:t>2018-06-02</a:t>
            </a:fld>
            <a:endParaRPr lang="pl-PL"/>
          </a:p>
        </p:txBody>
      </p:sp>
      <p:sp>
        <p:nvSpPr>
          <p:cNvPr id="5" name="Symbol zastępczy stopki 4"/>
          <p:cNvSpPr>
            <a:spLocks noGrp="1"/>
          </p:cNvSpPr>
          <p:nvPr>
            <p:ph type="ftr" sz="quarter" idx="11"/>
          </p:nvPr>
        </p:nvSpPr>
        <p:spPr/>
        <p:txBody>
          <a:bodyPr/>
          <a:lstStyle>
            <a:lvl1pPr>
              <a:defRPr/>
            </a:lvl1pPr>
          </a:lstStyle>
          <a:p>
            <a:pPr>
              <a:defRPr/>
            </a:pPr>
            <a:endParaRPr lang="pl-PL"/>
          </a:p>
        </p:txBody>
      </p:sp>
      <p:sp>
        <p:nvSpPr>
          <p:cNvPr id="6" name="Symbol zastępczy numeru slajdu 5"/>
          <p:cNvSpPr>
            <a:spLocks noGrp="1"/>
          </p:cNvSpPr>
          <p:nvPr>
            <p:ph type="sldNum" sz="quarter" idx="12"/>
          </p:nvPr>
        </p:nvSpPr>
        <p:spPr/>
        <p:txBody>
          <a:bodyPr/>
          <a:lstStyle>
            <a:lvl1pPr>
              <a:defRPr/>
            </a:lvl1pPr>
          </a:lstStyle>
          <a:p>
            <a:pPr>
              <a:defRPr/>
            </a:pPr>
            <a:fld id="{7EE173D2-729A-430E-B7F7-E38B5B99ADA5}" type="slidenum">
              <a:rPr lang="pl-PL"/>
              <a:pPr>
                <a:defRPr/>
              </a:pPr>
              <a:t>‹#›</a:t>
            </a:fld>
            <a:endParaRPr lang="pl-PL"/>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p:cNvSpPr>
            <a:spLocks noGrp="1"/>
          </p:cNvSpPr>
          <p:nvPr>
            <p:ph type="title"/>
          </p:nvPr>
        </p:nvSpPr>
        <p:spPr>
          <a:xfrm>
            <a:off x="722313" y="4406900"/>
            <a:ext cx="7772400" cy="1362075"/>
          </a:xfrm>
        </p:spPr>
        <p:txBody>
          <a:bodyPr anchor="t"/>
          <a:lstStyle>
            <a:lvl1pPr algn="l">
              <a:defRPr sz="4000" b="1" cap="all"/>
            </a:lvl1pPr>
          </a:lstStyle>
          <a:p>
            <a:r>
              <a:rPr lang="pl-PL" smtClean="0"/>
              <a:t>Kliknij, aby edytować styl</a:t>
            </a:r>
            <a:endParaRPr lang="pl-PL"/>
          </a:p>
        </p:txBody>
      </p:sp>
      <p:sp>
        <p:nvSpPr>
          <p:cNvPr id="3" name="Symbol zastępczy tekstu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smtClean="0"/>
              <a:t>Kliknij, aby edytować style wzorca tekstu</a:t>
            </a:r>
          </a:p>
        </p:txBody>
      </p:sp>
      <p:sp>
        <p:nvSpPr>
          <p:cNvPr id="4" name="Symbol zastępczy daty 3"/>
          <p:cNvSpPr>
            <a:spLocks noGrp="1"/>
          </p:cNvSpPr>
          <p:nvPr>
            <p:ph type="dt" sz="half" idx="10"/>
          </p:nvPr>
        </p:nvSpPr>
        <p:spPr/>
        <p:txBody>
          <a:bodyPr/>
          <a:lstStyle>
            <a:lvl1pPr>
              <a:defRPr/>
            </a:lvl1pPr>
          </a:lstStyle>
          <a:p>
            <a:pPr>
              <a:defRPr/>
            </a:pPr>
            <a:fld id="{D3CA0549-774F-4AFC-BFF4-C5B83A76407D}" type="datetimeFigureOut">
              <a:rPr lang="pl-PL"/>
              <a:pPr>
                <a:defRPr/>
              </a:pPr>
              <a:t>2018-06-02</a:t>
            </a:fld>
            <a:endParaRPr lang="pl-PL"/>
          </a:p>
        </p:txBody>
      </p:sp>
      <p:sp>
        <p:nvSpPr>
          <p:cNvPr id="5" name="Symbol zastępczy stopki 4"/>
          <p:cNvSpPr>
            <a:spLocks noGrp="1"/>
          </p:cNvSpPr>
          <p:nvPr>
            <p:ph type="ftr" sz="quarter" idx="11"/>
          </p:nvPr>
        </p:nvSpPr>
        <p:spPr/>
        <p:txBody>
          <a:bodyPr/>
          <a:lstStyle>
            <a:lvl1pPr>
              <a:defRPr/>
            </a:lvl1pPr>
          </a:lstStyle>
          <a:p>
            <a:pPr>
              <a:defRPr/>
            </a:pPr>
            <a:endParaRPr lang="pl-PL"/>
          </a:p>
        </p:txBody>
      </p:sp>
      <p:sp>
        <p:nvSpPr>
          <p:cNvPr id="6" name="Symbol zastępczy numeru slajdu 5"/>
          <p:cNvSpPr>
            <a:spLocks noGrp="1"/>
          </p:cNvSpPr>
          <p:nvPr>
            <p:ph type="sldNum" sz="quarter" idx="12"/>
          </p:nvPr>
        </p:nvSpPr>
        <p:spPr/>
        <p:txBody>
          <a:bodyPr/>
          <a:lstStyle>
            <a:lvl1pPr>
              <a:defRPr/>
            </a:lvl1pPr>
          </a:lstStyle>
          <a:p>
            <a:pPr>
              <a:defRPr/>
            </a:pPr>
            <a:fld id="{CD7D39CE-BA0D-4101-813D-756882B027DA}" type="slidenum">
              <a:rPr lang="pl-PL"/>
              <a:pPr>
                <a:defRPr/>
              </a:pPr>
              <a:t>‹#›</a:t>
            </a:fld>
            <a:endParaRPr lang="pl-PL"/>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zawartości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zawartości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daty 3"/>
          <p:cNvSpPr>
            <a:spLocks noGrp="1"/>
          </p:cNvSpPr>
          <p:nvPr>
            <p:ph type="dt" sz="half" idx="10"/>
          </p:nvPr>
        </p:nvSpPr>
        <p:spPr/>
        <p:txBody>
          <a:bodyPr/>
          <a:lstStyle>
            <a:lvl1pPr>
              <a:defRPr/>
            </a:lvl1pPr>
          </a:lstStyle>
          <a:p>
            <a:pPr>
              <a:defRPr/>
            </a:pPr>
            <a:fld id="{75BC6D42-6FD0-47B4-A9F5-7B95B130C2D9}" type="datetimeFigureOut">
              <a:rPr lang="pl-PL"/>
              <a:pPr>
                <a:defRPr/>
              </a:pPr>
              <a:t>2018-06-02</a:t>
            </a:fld>
            <a:endParaRPr lang="pl-PL"/>
          </a:p>
        </p:txBody>
      </p:sp>
      <p:sp>
        <p:nvSpPr>
          <p:cNvPr id="6" name="Symbol zastępczy stopki 4"/>
          <p:cNvSpPr>
            <a:spLocks noGrp="1"/>
          </p:cNvSpPr>
          <p:nvPr>
            <p:ph type="ftr" sz="quarter" idx="11"/>
          </p:nvPr>
        </p:nvSpPr>
        <p:spPr/>
        <p:txBody>
          <a:bodyPr/>
          <a:lstStyle>
            <a:lvl1pPr>
              <a:defRPr/>
            </a:lvl1pPr>
          </a:lstStyle>
          <a:p>
            <a:pPr>
              <a:defRPr/>
            </a:pPr>
            <a:endParaRPr lang="pl-PL"/>
          </a:p>
        </p:txBody>
      </p:sp>
      <p:sp>
        <p:nvSpPr>
          <p:cNvPr id="7" name="Symbol zastępczy numeru slajdu 5"/>
          <p:cNvSpPr>
            <a:spLocks noGrp="1"/>
          </p:cNvSpPr>
          <p:nvPr>
            <p:ph type="sldNum" sz="quarter" idx="12"/>
          </p:nvPr>
        </p:nvSpPr>
        <p:spPr/>
        <p:txBody>
          <a:bodyPr/>
          <a:lstStyle>
            <a:lvl1pPr>
              <a:defRPr/>
            </a:lvl1pPr>
          </a:lstStyle>
          <a:p>
            <a:pPr>
              <a:defRPr/>
            </a:pPr>
            <a:fld id="{563DB4E9-AEB3-472D-A79D-FCADD3551E0B}" type="slidenum">
              <a:rPr lang="pl-PL"/>
              <a:pPr>
                <a:defRPr/>
              </a:pPr>
              <a:t>‹#›</a:t>
            </a:fld>
            <a:endParaRPr lang="pl-PL"/>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lvl1pPr>
              <a:defRPr/>
            </a:lvl1pPr>
          </a:lstStyle>
          <a:p>
            <a:r>
              <a:rPr lang="pl-PL" smtClean="0"/>
              <a:t>Kliknij, aby edytować styl</a:t>
            </a:r>
            <a:endParaRPr lang="pl-PL"/>
          </a:p>
        </p:txBody>
      </p:sp>
      <p:sp>
        <p:nvSpPr>
          <p:cNvPr id="3" name="Symbol zastępczy tekst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4" name="Symbol zastępczy zawartości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tekst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6" name="Symbol zastępczy zawartości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7" name="Symbol zastępczy daty 3"/>
          <p:cNvSpPr>
            <a:spLocks noGrp="1"/>
          </p:cNvSpPr>
          <p:nvPr>
            <p:ph type="dt" sz="half" idx="10"/>
          </p:nvPr>
        </p:nvSpPr>
        <p:spPr/>
        <p:txBody>
          <a:bodyPr/>
          <a:lstStyle>
            <a:lvl1pPr>
              <a:defRPr/>
            </a:lvl1pPr>
          </a:lstStyle>
          <a:p>
            <a:pPr>
              <a:defRPr/>
            </a:pPr>
            <a:fld id="{1EC43E3C-CBD6-4629-9D35-C89384EC8858}" type="datetimeFigureOut">
              <a:rPr lang="pl-PL"/>
              <a:pPr>
                <a:defRPr/>
              </a:pPr>
              <a:t>2018-06-02</a:t>
            </a:fld>
            <a:endParaRPr lang="pl-PL"/>
          </a:p>
        </p:txBody>
      </p:sp>
      <p:sp>
        <p:nvSpPr>
          <p:cNvPr id="8" name="Symbol zastępczy stopki 4"/>
          <p:cNvSpPr>
            <a:spLocks noGrp="1"/>
          </p:cNvSpPr>
          <p:nvPr>
            <p:ph type="ftr" sz="quarter" idx="11"/>
          </p:nvPr>
        </p:nvSpPr>
        <p:spPr/>
        <p:txBody>
          <a:bodyPr/>
          <a:lstStyle>
            <a:lvl1pPr>
              <a:defRPr/>
            </a:lvl1pPr>
          </a:lstStyle>
          <a:p>
            <a:pPr>
              <a:defRPr/>
            </a:pPr>
            <a:endParaRPr lang="pl-PL"/>
          </a:p>
        </p:txBody>
      </p:sp>
      <p:sp>
        <p:nvSpPr>
          <p:cNvPr id="9" name="Symbol zastępczy numeru slajdu 5"/>
          <p:cNvSpPr>
            <a:spLocks noGrp="1"/>
          </p:cNvSpPr>
          <p:nvPr>
            <p:ph type="sldNum" sz="quarter" idx="12"/>
          </p:nvPr>
        </p:nvSpPr>
        <p:spPr/>
        <p:txBody>
          <a:bodyPr/>
          <a:lstStyle>
            <a:lvl1pPr>
              <a:defRPr/>
            </a:lvl1pPr>
          </a:lstStyle>
          <a:p>
            <a:pPr>
              <a:defRPr/>
            </a:pPr>
            <a:fld id="{DF46AD7B-401A-45C1-8F83-35F5E1E0D3A0}" type="slidenum">
              <a:rPr lang="pl-PL"/>
              <a:pPr>
                <a:defRPr/>
              </a:pPr>
              <a:t>‹#›</a:t>
            </a:fld>
            <a:endParaRPr lang="pl-P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zawartości 2"/>
          <p:cNvSpPr>
            <a:spLocks noGrp="1"/>
          </p:cNvSpPr>
          <p:nvPr>
            <p:ph idx="1"/>
          </p:nvPr>
        </p:nvSpPr>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Rectangle 5"/>
          <p:cNvSpPr>
            <a:spLocks noGrp="1" noChangeArrowheads="1"/>
          </p:cNvSpPr>
          <p:nvPr>
            <p:ph type="sldNum" sz="quarter" idx="10"/>
          </p:nvPr>
        </p:nvSpPr>
        <p:spPr/>
        <p:txBody>
          <a:bodyPr/>
          <a:lstStyle>
            <a:lvl1pPr fontAlgn="auto">
              <a:spcBef>
                <a:spcPts val="0"/>
              </a:spcBef>
              <a:spcAft>
                <a:spcPts val="0"/>
              </a:spcAft>
              <a:defRPr/>
            </a:lvl1pPr>
          </a:lstStyle>
          <a:p>
            <a:pPr>
              <a:defRPr/>
            </a:pPr>
            <a:fld id="{8B98F507-B3FC-4837-80F8-44DC5CC68698}" type="slidenum">
              <a:rPr lang="en-GB"/>
              <a:pPr>
                <a:defRPr/>
              </a:pPr>
              <a:t>‹#›</a:t>
            </a:fld>
            <a:endParaRPr lang="en-GB"/>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daty 3"/>
          <p:cNvSpPr>
            <a:spLocks noGrp="1"/>
          </p:cNvSpPr>
          <p:nvPr>
            <p:ph type="dt" sz="half" idx="10"/>
          </p:nvPr>
        </p:nvSpPr>
        <p:spPr/>
        <p:txBody>
          <a:bodyPr/>
          <a:lstStyle>
            <a:lvl1pPr>
              <a:defRPr/>
            </a:lvl1pPr>
          </a:lstStyle>
          <a:p>
            <a:pPr>
              <a:defRPr/>
            </a:pPr>
            <a:fld id="{6A879249-B486-4916-AA8A-A32B712C0892}" type="datetimeFigureOut">
              <a:rPr lang="pl-PL"/>
              <a:pPr>
                <a:defRPr/>
              </a:pPr>
              <a:t>2018-06-02</a:t>
            </a:fld>
            <a:endParaRPr lang="pl-PL"/>
          </a:p>
        </p:txBody>
      </p:sp>
      <p:sp>
        <p:nvSpPr>
          <p:cNvPr id="4" name="Symbol zastępczy stopki 4"/>
          <p:cNvSpPr>
            <a:spLocks noGrp="1"/>
          </p:cNvSpPr>
          <p:nvPr>
            <p:ph type="ftr" sz="quarter" idx="11"/>
          </p:nvPr>
        </p:nvSpPr>
        <p:spPr/>
        <p:txBody>
          <a:bodyPr/>
          <a:lstStyle>
            <a:lvl1pPr>
              <a:defRPr/>
            </a:lvl1pPr>
          </a:lstStyle>
          <a:p>
            <a:pPr>
              <a:defRPr/>
            </a:pPr>
            <a:endParaRPr lang="pl-PL"/>
          </a:p>
        </p:txBody>
      </p:sp>
      <p:sp>
        <p:nvSpPr>
          <p:cNvPr id="5" name="Symbol zastępczy numeru slajdu 5"/>
          <p:cNvSpPr>
            <a:spLocks noGrp="1"/>
          </p:cNvSpPr>
          <p:nvPr>
            <p:ph type="sldNum" sz="quarter" idx="12"/>
          </p:nvPr>
        </p:nvSpPr>
        <p:spPr/>
        <p:txBody>
          <a:bodyPr/>
          <a:lstStyle>
            <a:lvl1pPr>
              <a:defRPr/>
            </a:lvl1pPr>
          </a:lstStyle>
          <a:p>
            <a:pPr>
              <a:defRPr/>
            </a:pPr>
            <a:fld id="{EB673642-B412-4F52-B18B-95A1F80CF923}" type="slidenum">
              <a:rPr lang="pl-PL"/>
              <a:pPr>
                <a:defRPr/>
              </a:pPr>
              <a:t>‹#›</a:t>
            </a:fld>
            <a:endParaRPr lang="pl-PL"/>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3"/>
          <p:cNvSpPr>
            <a:spLocks noGrp="1"/>
          </p:cNvSpPr>
          <p:nvPr>
            <p:ph type="dt" sz="half" idx="10"/>
          </p:nvPr>
        </p:nvSpPr>
        <p:spPr/>
        <p:txBody>
          <a:bodyPr/>
          <a:lstStyle>
            <a:lvl1pPr>
              <a:defRPr/>
            </a:lvl1pPr>
          </a:lstStyle>
          <a:p>
            <a:pPr>
              <a:defRPr/>
            </a:pPr>
            <a:fld id="{B0CE6845-FE88-42D9-905F-EA6627BE4FCD}" type="datetimeFigureOut">
              <a:rPr lang="pl-PL"/>
              <a:pPr>
                <a:defRPr/>
              </a:pPr>
              <a:t>2018-06-02</a:t>
            </a:fld>
            <a:endParaRPr lang="pl-PL"/>
          </a:p>
        </p:txBody>
      </p:sp>
      <p:sp>
        <p:nvSpPr>
          <p:cNvPr id="3" name="Symbol zastępczy stopki 4"/>
          <p:cNvSpPr>
            <a:spLocks noGrp="1"/>
          </p:cNvSpPr>
          <p:nvPr>
            <p:ph type="ftr" sz="quarter" idx="11"/>
          </p:nvPr>
        </p:nvSpPr>
        <p:spPr/>
        <p:txBody>
          <a:bodyPr/>
          <a:lstStyle>
            <a:lvl1pPr>
              <a:defRPr/>
            </a:lvl1pPr>
          </a:lstStyle>
          <a:p>
            <a:pPr>
              <a:defRPr/>
            </a:pPr>
            <a:endParaRPr lang="pl-PL"/>
          </a:p>
        </p:txBody>
      </p:sp>
      <p:sp>
        <p:nvSpPr>
          <p:cNvPr id="4" name="Symbol zastępczy numeru slajdu 5"/>
          <p:cNvSpPr>
            <a:spLocks noGrp="1"/>
          </p:cNvSpPr>
          <p:nvPr>
            <p:ph type="sldNum" sz="quarter" idx="12"/>
          </p:nvPr>
        </p:nvSpPr>
        <p:spPr/>
        <p:txBody>
          <a:bodyPr/>
          <a:lstStyle>
            <a:lvl1pPr>
              <a:defRPr/>
            </a:lvl1pPr>
          </a:lstStyle>
          <a:p>
            <a:pPr>
              <a:defRPr/>
            </a:pPr>
            <a:fld id="{8EA12C03-6356-40E0-BEA6-B435E6678047}" type="slidenum">
              <a:rPr lang="pl-PL"/>
              <a:pPr>
                <a:defRPr/>
              </a:pPr>
              <a:t>‹#›</a:t>
            </a:fld>
            <a:endParaRPr lang="pl-PL"/>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457200" y="273050"/>
            <a:ext cx="3008313" cy="1162050"/>
          </a:xfrm>
        </p:spPr>
        <p:txBody>
          <a:bodyPr anchor="b"/>
          <a:lstStyle>
            <a:lvl1pPr algn="l">
              <a:defRPr sz="2000" b="1"/>
            </a:lvl1pPr>
          </a:lstStyle>
          <a:p>
            <a:r>
              <a:rPr lang="pl-PL" smtClean="0"/>
              <a:t>Kliknij, aby edytować styl</a:t>
            </a:r>
            <a:endParaRPr lang="pl-PL"/>
          </a:p>
        </p:txBody>
      </p:sp>
      <p:sp>
        <p:nvSpPr>
          <p:cNvPr id="3" name="Symbol zastępczy zawartości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tekst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5" name="Symbol zastępczy daty 3"/>
          <p:cNvSpPr>
            <a:spLocks noGrp="1"/>
          </p:cNvSpPr>
          <p:nvPr>
            <p:ph type="dt" sz="half" idx="10"/>
          </p:nvPr>
        </p:nvSpPr>
        <p:spPr/>
        <p:txBody>
          <a:bodyPr/>
          <a:lstStyle>
            <a:lvl1pPr>
              <a:defRPr/>
            </a:lvl1pPr>
          </a:lstStyle>
          <a:p>
            <a:pPr>
              <a:defRPr/>
            </a:pPr>
            <a:fld id="{17930084-F4D8-40BB-A345-770E46C95652}" type="datetimeFigureOut">
              <a:rPr lang="pl-PL"/>
              <a:pPr>
                <a:defRPr/>
              </a:pPr>
              <a:t>2018-06-02</a:t>
            </a:fld>
            <a:endParaRPr lang="pl-PL"/>
          </a:p>
        </p:txBody>
      </p:sp>
      <p:sp>
        <p:nvSpPr>
          <p:cNvPr id="6" name="Symbol zastępczy stopki 4"/>
          <p:cNvSpPr>
            <a:spLocks noGrp="1"/>
          </p:cNvSpPr>
          <p:nvPr>
            <p:ph type="ftr" sz="quarter" idx="11"/>
          </p:nvPr>
        </p:nvSpPr>
        <p:spPr/>
        <p:txBody>
          <a:bodyPr/>
          <a:lstStyle>
            <a:lvl1pPr>
              <a:defRPr/>
            </a:lvl1pPr>
          </a:lstStyle>
          <a:p>
            <a:pPr>
              <a:defRPr/>
            </a:pPr>
            <a:endParaRPr lang="pl-PL"/>
          </a:p>
        </p:txBody>
      </p:sp>
      <p:sp>
        <p:nvSpPr>
          <p:cNvPr id="7" name="Symbol zastępczy numeru slajdu 5"/>
          <p:cNvSpPr>
            <a:spLocks noGrp="1"/>
          </p:cNvSpPr>
          <p:nvPr>
            <p:ph type="sldNum" sz="quarter" idx="12"/>
          </p:nvPr>
        </p:nvSpPr>
        <p:spPr/>
        <p:txBody>
          <a:bodyPr/>
          <a:lstStyle>
            <a:lvl1pPr>
              <a:defRPr/>
            </a:lvl1pPr>
          </a:lstStyle>
          <a:p>
            <a:pPr>
              <a:defRPr/>
            </a:pPr>
            <a:fld id="{CEDC2BB9-7C81-425F-BEBF-2324CF1F5200}" type="slidenum">
              <a:rPr lang="pl-PL"/>
              <a:pPr>
                <a:defRPr/>
              </a:pPr>
              <a:t>‹#›</a:t>
            </a:fld>
            <a:endParaRPr lang="pl-PL"/>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1792288" y="4800600"/>
            <a:ext cx="5486400" cy="566738"/>
          </a:xfrm>
        </p:spPr>
        <p:txBody>
          <a:bodyPr anchor="b"/>
          <a:lstStyle>
            <a:lvl1pPr algn="l">
              <a:defRPr sz="2000" b="1"/>
            </a:lvl1pPr>
          </a:lstStyle>
          <a:p>
            <a:r>
              <a:rPr lang="pl-PL" smtClean="0"/>
              <a:t>Kliknij, aby edytować styl</a:t>
            </a:r>
            <a:endParaRPr lang="pl-PL"/>
          </a:p>
        </p:txBody>
      </p:sp>
      <p:sp>
        <p:nvSpPr>
          <p:cNvPr id="3" name="Symbol zastępczy obrazu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pl-PL" noProof="0"/>
          </a:p>
        </p:txBody>
      </p:sp>
      <p:sp>
        <p:nvSpPr>
          <p:cNvPr id="4" name="Symbol zastępczy tekst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5" name="Symbol zastępczy daty 3"/>
          <p:cNvSpPr>
            <a:spLocks noGrp="1"/>
          </p:cNvSpPr>
          <p:nvPr>
            <p:ph type="dt" sz="half" idx="10"/>
          </p:nvPr>
        </p:nvSpPr>
        <p:spPr/>
        <p:txBody>
          <a:bodyPr/>
          <a:lstStyle>
            <a:lvl1pPr>
              <a:defRPr/>
            </a:lvl1pPr>
          </a:lstStyle>
          <a:p>
            <a:pPr>
              <a:defRPr/>
            </a:pPr>
            <a:fld id="{88012148-6230-4728-B293-64DBD2BCF004}" type="datetimeFigureOut">
              <a:rPr lang="pl-PL"/>
              <a:pPr>
                <a:defRPr/>
              </a:pPr>
              <a:t>2018-06-02</a:t>
            </a:fld>
            <a:endParaRPr lang="pl-PL"/>
          </a:p>
        </p:txBody>
      </p:sp>
      <p:sp>
        <p:nvSpPr>
          <p:cNvPr id="6" name="Symbol zastępczy stopki 4"/>
          <p:cNvSpPr>
            <a:spLocks noGrp="1"/>
          </p:cNvSpPr>
          <p:nvPr>
            <p:ph type="ftr" sz="quarter" idx="11"/>
          </p:nvPr>
        </p:nvSpPr>
        <p:spPr/>
        <p:txBody>
          <a:bodyPr/>
          <a:lstStyle>
            <a:lvl1pPr>
              <a:defRPr/>
            </a:lvl1pPr>
          </a:lstStyle>
          <a:p>
            <a:pPr>
              <a:defRPr/>
            </a:pPr>
            <a:endParaRPr lang="pl-PL"/>
          </a:p>
        </p:txBody>
      </p:sp>
      <p:sp>
        <p:nvSpPr>
          <p:cNvPr id="7" name="Symbol zastępczy numeru slajdu 5"/>
          <p:cNvSpPr>
            <a:spLocks noGrp="1"/>
          </p:cNvSpPr>
          <p:nvPr>
            <p:ph type="sldNum" sz="quarter" idx="12"/>
          </p:nvPr>
        </p:nvSpPr>
        <p:spPr/>
        <p:txBody>
          <a:bodyPr/>
          <a:lstStyle>
            <a:lvl1pPr>
              <a:defRPr/>
            </a:lvl1pPr>
          </a:lstStyle>
          <a:p>
            <a:pPr>
              <a:defRPr/>
            </a:pPr>
            <a:fld id="{0F68D401-8639-48B1-885C-ED51928B2175}" type="slidenum">
              <a:rPr lang="pl-PL"/>
              <a:pPr>
                <a:defRPr/>
              </a:pPr>
              <a:t>‹#›</a:t>
            </a:fld>
            <a:endParaRPr lang="pl-PL"/>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tytułu pionowego 2"/>
          <p:cNvSpPr>
            <a:spLocks noGrp="1"/>
          </p:cNvSpPr>
          <p:nvPr>
            <p:ph type="body" orient="vert" idx="1"/>
          </p:nvPr>
        </p:nvSpPr>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lvl1pPr>
              <a:defRPr/>
            </a:lvl1pPr>
          </a:lstStyle>
          <a:p>
            <a:pPr>
              <a:defRPr/>
            </a:pPr>
            <a:fld id="{8774D903-B6A5-449E-9E94-D9C0AF4237B3}" type="datetimeFigureOut">
              <a:rPr lang="pl-PL"/>
              <a:pPr>
                <a:defRPr/>
              </a:pPr>
              <a:t>2018-06-02</a:t>
            </a:fld>
            <a:endParaRPr lang="pl-PL"/>
          </a:p>
        </p:txBody>
      </p:sp>
      <p:sp>
        <p:nvSpPr>
          <p:cNvPr id="5" name="Symbol zastępczy stopki 4"/>
          <p:cNvSpPr>
            <a:spLocks noGrp="1"/>
          </p:cNvSpPr>
          <p:nvPr>
            <p:ph type="ftr" sz="quarter" idx="11"/>
          </p:nvPr>
        </p:nvSpPr>
        <p:spPr/>
        <p:txBody>
          <a:bodyPr/>
          <a:lstStyle>
            <a:lvl1pPr>
              <a:defRPr/>
            </a:lvl1pPr>
          </a:lstStyle>
          <a:p>
            <a:pPr>
              <a:defRPr/>
            </a:pPr>
            <a:endParaRPr lang="pl-PL"/>
          </a:p>
        </p:txBody>
      </p:sp>
      <p:sp>
        <p:nvSpPr>
          <p:cNvPr id="6" name="Symbol zastępczy numeru slajdu 5"/>
          <p:cNvSpPr>
            <a:spLocks noGrp="1"/>
          </p:cNvSpPr>
          <p:nvPr>
            <p:ph type="sldNum" sz="quarter" idx="12"/>
          </p:nvPr>
        </p:nvSpPr>
        <p:spPr/>
        <p:txBody>
          <a:bodyPr/>
          <a:lstStyle>
            <a:lvl1pPr>
              <a:defRPr/>
            </a:lvl1pPr>
          </a:lstStyle>
          <a:p>
            <a:pPr>
              <a:defRPr/>
            </a:pPr>
            <a:fld id="{9831A938-900D-4707-AA4A-093E38ADF8E8}" type="slidenum">
              <a:rPr lang="pl-PL"/>
              <a:pPr>
                <a:defRPr/>
              </a:pPr>
              <a:t>‹#›</a:t>
            </a:fld>
            <a:endParaRPr lang="pl-PL"/>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p:cNvSpPr>
            <a:spLocks noGrp="1"/>
          </p:cNvSpPr>
          <p:nvPr>
            <p:ph type="title" orient="vert"/>
          </p:nvPr>
        </p:nvSpPr>
        <p:spPr>
          <a:xfrm>
            <a:off x="6629400" y="274638"/>
            <a:ext cx="2057400" cy="5851525"/>
          </a:xfrm>
        </p:spPr>
        <p:txBody>
          <a:bodyPr vert="eaVert"/>
          <a:lstStyle/>
          <a:p>
            <a:r>
              <a:rPr lang="pl-PL" smtClean="0"/>
              <a:t>Kliknij, aby edytować styl</a:t>
            </a:r>
            <a:endParaRPr lang="pl-PL"/>
          </a:p>
        </p:txBody>
      </p:sp>
      <p:sp>
        <p:nvSpPr>
          <p:cNvPr id="3" name="Symbol zastępczy tytułu pionowego 2"/>
          <p:cNvSpPr>
            <a:spLocks noGrp="1"/>
          </p:cNvSpPr>
          <p:nvPr>
            <p:ph type="body" orient="vert" idx="1"/>
          </p:nvPr>
        </p:nvSpPr>
        <p:spPr>
          <a:xfrm>
            <a:off x="457200" y="274638"/>
            <a:ext cx="6019800" cy="5851525"/>
          </a:xfrm>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lvl1pPr>
              <a:defRPr/>
            </a:lvl1pPr>
          </a:lstStyle>
          <a:p>
            <a:pPr>
              <a:defRPr/>
            </a:pPr>
            <a:fld id="{CFA12039-DC2E-4B49-B9C4-26E63479CA9D}" type="datetimeFigureOut">
              <a:rPr lang="pl-PL"/>
              <a:pPr>
                <a:defRPr/>
              </a:pPr>
              <a:t>2018-06-02</a:t>
            </a:fld>
            <a:endParaRPr lang="pl-PL"/>
          </a:p>
        </p:txBody>
      </p:sp>
      <p:sp>
        <p:nvSpPr>
          <p:cNvPr id="5" name="Symbol zastępczy stopki 4"/>
          <p:cNvSpPr>
            <a:spLocks noGrp="1"/>
          </p:cNvSpPr>
          <p:nvPr>
            <p:ph type="ftr" sz="quarter" idx="11"/>
          </p:nvPr>
        </p:nvSpPr>
        <p:spPr/>
        <p:txBody>
          <a:bodyPr/>
          <a:lstStyle>
            <a:lvl1pPr>
              <a:defRPr/>
            </a:lvl1pPr>
          </a:lstStyle>
          <a:p>
            <a:pPr>
              <a:defRPr/>
            </a:pPr>
            <a:endParaRPr lang="pl-PL"/>
          </a:p>
        </p:txBody>
      </p:sp>
      <p:sp>
        <p:nvSpPr>
          <p:cNvPr id="6" name="Symbol zastępczy numeru slajdu 5"/>
          <p:cNvSpPr>
            <a:spLocks noGrp="1"/>
          </p:cNvSpPr>
          <p:nvPr>
            <p:ph type="sldNum" sz="quarter" idx="12"/>
          </p:nvPr>
        </p:nvSpPr>
        <p:spPr/>
        <p:txBody>
          <a:bodyPr/>
          <a:lstStyle>
            <a:lvl1pPr>
              <a:defRPr/>
            </a:lvl1pPr>
          </a:lstStyle>
          <a:p>
            <a:pPr>
              <a:defRPr/>
            </a:pPr>
            <a:fld id="{270153BE-8C2B-43A7-9076-7945782F0BFD}" type="slidenum">
              <a:rPr lang="pl-PL"/>
              <a:pPr>
                <a:defRPr/>
              </a:pPr>
              <a:t>‹#›</a:t>
            </a:fld>
            <a:endParaRPr lang="pl-P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p:cNvSpPr>
            <a:spLocks noGrp="1"/>
          </p:cNvSpPr>
          <p:nvPr>
            <p:ph type="title"/>
          </p:nvPr>
        </p:nvSpPr>
        <p:spPr>
          <a:xfrm>
            <a:off x="722313" y="4406900"/>
            <a:ext cx="7772400" cy="1362075"/>
          </a:xfrm>
        </p:spPr>
        <p:txBody>
          <a:bodyPr anchor="t"/>
          <a:lstStyle>
            <a:lvl1pPr algn="l">
              <a:defRPr sz="4000" b="1" cap="all"/>
            </a:lvl1pPr>
          </a:lstStyle>
          <a:p>
            <a:r>
              <a:rPr lang="pl-PL" smtClean="0"/>
              <a:t>Kliknij, aby edytować styl</a:t>
            </a:r>
            <a:endParaRPr lang="pl-PL"/>
          </a:p>
        </p:txBody>
      </p:sp>
      <p:sp>
        <p:nvSpPr>
          <p:cNvPr id="3" name="Symbol zastępczy tekstu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pl-PL" smtClean="0"/>
              <a:t>Kliknij, aby edytować style wzorca tekstu</a:t>
            </a:r>
          </a:p>
        </p:txBody>
      </p:sp>
      <p:sp>
        <p:nvSpPr>
          <p:cNvPr id="4" name="Rectangle 5"/>
          <p:cNvSpPr>
            <a:spLocks noGrp="1" noChangeArrowheads="1"/>
          </p:cNvSpPr>
          <p:nvPr>
            <p:ph type="sldNum" sz="quarter" idx="10"/>
          </p:nvPr>
        </p:nvSpPr>
        <p:spPr/>
        <p:txBody>
          <a:bodyPr/>
          <a:lstStyle>
            <a:lvl1pPr fontAlgn="auto">
              <a:spcBef>
                <a:spcPts val="0"/>
              </a:spcBef>
              <a:spcAft>
                <a:spcPts val="0"/>
              </a:spcAft>
              <a:defRPr/>
            </a:lvl1pPr>
          </a:lstStyle>
          <a:p>
            <a:pPr>
              <a:defRPr/>
            </a:pPr>
            <a:fld id="{E73C6D3D-9435-4765-BCEA-5056B20AE54C}"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zawartości 2"/>
          <p:cNvSpPr>
            <a:spLocks noGrp="1"/>
          </p:cNvSpPr>
          <p:nvPr>
            <p:ph sz="half" idx="1"/>
          </p:nvPr>
        </p:nvSpPr>
        <p:spPr>
          <a:xfrm>
            <a:off x="827088" y="1600200"/>
            <a:ext cx="3852862" cy="48529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zawartości 3"/>
          <p:cNvSpPr>
            <a:spLocks noGrp="1"/>
          </p:cNvSpPr>
          <p:nvPr>
            <p:ph sz="half" idx="2"/>
          </p:nvPr>
        </p:nvSpPr>
        <p:spPr>
          <a:xfrm>
            <a:off x="4832350" y="1600200"/>
            <a:ext cx="3854450" cy="48529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Rectangle 5"/>
          <p:cNvSpPr>
            <a:spLocks noGrp="1" noChangeArrowheads="1"/>
          </p:cNvSpPr>
          <p:nvPr>
            <p:ph type="sldNum" sz="quarter" idx="10"/>
          </p:nvPr>
        </p:nvSpPr>
        <p:spPr/>
        <p:txBody>
          <a:bodyPr/>
          <a:lstStyle>
            <a:lvl1pPr fontAlgn="auto">
              <a:spcBef>
                <a:spcPts val="0"/>
              </a:spcBef>
              <a:spcAft>
                <a:spcPts val="0"/>
              </a:spcAft>
              <a:defRPr/>
            </a:lvl1pPr>
          </a:lstStyle>
          <a:p>
            <a:pPr>
              <a:defRPr/>
            </a:pPr>
            <a:fld id="{F46ABB40-CF13-454D-B3E1-E9671B72FF36}"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p:cNvSpPr>
            <a:spLocks noGrp="1"/>
          </p:cNvSpPr>
          <p:nvPr>
            <p:ph type="title"/>
          </p:nvPr>
        </p:nvSpPr>
        <p:spPr>
          <a:xfrm>
            <a:off x="457200" y="274638"/>
            <a:ext cx="8229600" cy="1143000"/>
          </a:xfrm>
        </p:spPr>
        <p:txBody>
          <a:bodyPr/>
          <a:lstStyle>
            <a:lvl1pPr>
              <a:defRPr/>
            </a:lvl1pPr>
          </a:lstStyle>
          <a:p>
            <a:r>
              <a:rPr lang="pl-PL" smtClean="0"/>
              <a:t>Kliknij, aby edytować styl</a:t>
            </a:r>
            <a:endParaRPr lang="pl-PL"/>
          </a:p>
        </p:txBody>
      </p:sp>
      <p:sp>
        <p:nvSpPr>
          <p:cNvPr id="3" name="Symbol zastępczy tekst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4" name="Symbol zastępczy zawartości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tekst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6" name="Symbol zastępczy zawartości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7" name="Rectangle 5"/>
          <p:cNvSpPr>
            <a:spLocks noGrp="1" noChangeArrowheads="1"/>
          </p:cNvSpPr>
          <p:nvPr>
            <p:ph type="sldNum" sz="quarter" idx="10"/>
          </p:nvPr>
        </p:nvSpPr>
        <p:spPr/>
        <p:txBody>
          <a:bodyPr/>
          <a:lstStyle>
            <a:lvl1pPr fontAlgn="auto">
              <a:spcBef>
                <a:spcPts val="0"/>
              </a:spcBef>
              <a:spcAft>
                <a:spcPts val="0"/>
              </a:spcAft>
              <a:defRPr/>
            </a:lvl1pPr>
          </a:lstStyle>
          <a:p>
            <a:pPr>
              <a:defRPr/>
            </a:pPr>
            <a:fld id="{033E9830-9845-4531-B6CE-BC4189F78A3C}"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Rectangle 5"/>
          <p:cNvSpPr>
            <a:spLocks noGrp="1" noChangeArrowheads="1"/>
          </p:cNvSpPr>
          <p:nvPr>
            <p:ph type="sldNum" sz="quarter" idx="10"/>
          </p:nvPr>
        </p:nvSpPr>
        <p:spPr/>
        <p:txBody>
          <a:bodyPr/>
          <a:lstStyle>
            <a:lvl1pPr fontAlgn="auto">
              <a:spcBef>
                <a:spcPts val="0"/>
              </a:spcBef>
              <a:spcAft>
                <a:spcPts val="0"/>
              </a:spcAft>
              <a:defRPr/>
            </a:lvl1pPr>
          </a:lstStyle>
          <a:p>
            <a:pPr>
              <a:defRPr/>
            </a:pPr>
            <a:fld id="{33B47456-6843-49EB-B15A-0891C7BEC977}"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p:txBody>
          <a:bodyPr/>
          <a:lstStyle>
            <a:lvl1pPr fontAlgn="auto">
              <a:spcBef>
                <a:spcPts val="0"/>
              </a:spcBef>
              <a:spcAft>
                <a:spcPts val="0"/>
              </a:spcAft>
              <a:defRPr/>
            </a:lvl1pPr>
          </a:lstStyle>
          <a:p>
            <a:pPr>
              <a:defRPr/>
            </a:pPr>
            <a:fld id="{441FB05A-2FB3-4A43-9AC8-3090222FCC90}"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457200" y="273050"/>
            <a:ext cx="3008313" cy="1162050"/>
          </a:xfrm>
        </p:spPr>
        <p:txBody>
          <a:bodyPr anchor="b"/>
          <a:lstStyle>
            <a:lvl1pPr algn="l">
              <a:defRPr sz="2000" b="1"/>
            </a:lvl1pPr>
          </a:lstStyle>
          <a:p>
            <a:r>
              <a:rPr lang="pl-PL" smtClean="0"/>
              <a:t>Kliknij, aby edytować styl</a:t>
            </a:r>
            <a:endParaRPr lang="pl-PL"/>
          </a:p>
        </p:txBody>
      </p:sp>
      <p:sp>
        <p:nvSpPr>
          <p:cNvPr id="3" name="Symbol zastępczy zawartości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tekst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5" name="Rectangle 5"/>
          <p:cNvSpPr>
            <a:spLocks noGrp="1" noChangeArrowheads="1"/>
          </p:cNvSpPr>
          <p:nvPr>
            <p:ph type="sldNum" sz="quarter" idx="10"/>
          </p:nvPr>
        </p:nvSpPr>
        <p:spPr/>
        <p:txBody>
          <a:bodyPr/>
          <a:lstStyle>
            <a:lvl1pPr fontAlgn="auto">
              <a:spcBef>
                <a:spcPts val="0"/>
              </a:spcBef>
              <a:spcAft>
                <a:spcPts val="0"/>
              </a:spcAft>
              <a:defRPr/>
            </a:lvl1pPr>
          </a:lstStyle>
          <a:p>
            <a:pPr>
              <a:defRPr/>
            </a:pPr>
            <a:fld id="{42638BEB-0AC4-4CC4-A2DE-6F5B95189409}"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1792288" y="4800600"/>
            <a:ext cx="5486400" cy="566738"/>
          </a:xfrm>
        </p:spPr>
        <p:txBody>
          <a:bodyPr anchor="b"/>
          <a:lstStyle>
            <a:lvl1pPr algn="l">
              <a:defRPr sz="2000" b="1"/>
            </a:lvl1pPr>
          </a:lstStyle>
          <a:p>
            <a:r>
              <a:rPr lang="pl-PL" smtClean="0"/>
              <a:t>Kliknij, aby edytować styl</a:t>
            </a:r>
            <a:endParaRPr lang="pl-PL"/>
          </a:p>
        </p:txBody>
      </p:sp>
      <p:sp>
        <p:nvSpPr>
          <p:cNvPr id="3" name="Symbol zastępczy obrazu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pl-PL" noProof="0" smtClean="0"/>
          </a:p>
        </p:txBody>
      </p:sp>
      <p:sp>
        <p:nvSpPr>
          <p:cNvPr id="4" name="Symbol zastępczy tekst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5" name="Rectangle 5"/>
          <p:cNvSpPr>
            <a:spLocks noGrp="1" noChangeArrowheads="1"/>
          </p:cNvSpPr>
          <p:nvPr>
            <p:ph type="sldNum" sz="quarter" idx="10"/>
          </p:nvPr>
        </p:nvSpPr>
        <p:spPr/>
        <p:txBody>
          <a:bodyPr/>
          <a:lstStyle>
            <a:lvl1pPr fontAlgn="auto">
              <a:spcBef>
                <a:spcPts val="0"/>
              </a:spcBef>
              <a:spcAft>
                <a:spcPts val="0"/>
              </a:spcAft>
              <a:defRPr/>
            </a:lvl1pPr>
          </a:lstStyle>
          <a:p>
            <a:pPr>
              <a:defRPr/>
            </a:pPr>
            <a:fld id="{A3A0A58B-5797-4909-AA9A-5004E86E490C}"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gradient"/>
          <p:cNvPicPr>
            <a:picLocks noChangeAspect="1" noChangeArrowheads="1"/>
          </p:cNvPicPr>
          <p:nvPr/>
        </p:nvPicPr>
        <p:blipFill>
          <a:blip r:embed="rId16"/>
          <a:srcRect/>
          <a:stretch>
            <a:fillRect/>
          </a:stretch>
        </p:blipFill>
        <p:spPr bwMode="auto">
          <a:xfrm>
            <a:off x="0" y="0"/>
            <a:ext cx="1116013" cy="6858000"/>
          </a:xfrm>
          <a:prstGeom prst="rect">
            <a:avLst/>
          </a:prstGeom>
          <a:noFill/>
          <a:ln w="9525">
            <a:noFill/>
            <a:miter lim="800000"/>
            <a:headEnd/>
            <a:tailEnd/>
          </a:ln>
        </p:spPr>
      </p:pic>
      <p:sp>
        <p:nvSpPr>
          <p:cNvPr id="1027" name="Rectangle 3"/>
          <p:cNvSpPr>
            <a:spLocks noGrp="1" noChangeArrowheads="1"/>
          </p:cNvSpPr>
          <p:nvPr>
            <p:ph type="title"/>
          </p:nvPr>
        </p:nvSpPr>
        <p:spPr bwMode="auto">
          <a:xfrm>
            <a:off x="827088" y="274638"/>
            <a:ext cx="67691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altLang="pl-PL" smtClean="0"/>
              <a:t>Kliknij, aby edytować styl wzorca tytułu</a:t>
            </a:r>
          </a:p>
        </p:txBody>
      </p:sp>
      <p:sp>
        <p:nvSpPr>
          <p:cNvPr id="1028" name="Rectangle 4"/>
          <p:cNvSpPr>
            <a:spLocks noGrp="1" noChangeArrowheads="1"/>
          </p:cNvSpPr>
          <p:nvPr>
            <p:ph type="body" idx="1"/>
          </p:nvPr>
        </p:nvSpPr>
        <p:spPr bwMode="auto">
          <a:xfrm>
            <a:off x="827088" y="1600200"/>
            <a:ext cx="7859712" cy="48529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altLang="pl-PL" smtClean="0"/>
              <a:t>Kliknij, aby edytować style wzorca tekstu</a:t>
            </a:r>
          </a:p>
          <a:p>
            <a:pPr lvl="1"/>
            <a:r>
              <a:rPr lang="en-GB" altLang="pl-PL" smtClean="0"/>
              <a:t>Drugi poziom</a:t>
            </a:r>
          </a:p>
          <a:p>
            <a:pPr lvl="2"/>
            <a:r>
              <a:rPr lang="en-GB" altLang="pl-PL" smtClean="0"/>
              <a:t>Trzeci poziom</a:t>
            </a:r>
          </a:p>
          <a:p>
            <a:pPr lvl="3"/>
            <a:r>
              <a:rPr lang="en-GB" altLang="pl-PL" smtClean="0"/>
              <a:t>Czwarty poziom</a:t>
            </a:r>
          </a:p>
          <a:p>
            <a:pPr lvl="4"/>
            <a:r>
              <a:rPr lang="en-GB" altLang="pl-PL" smtClean="0"/>
              <a:t>Piąty poziom</a:t>
            </a:r>
          </a:p>
        </p:txBody>
      </p:sp>
      <p:sp>
        <p:nvSpPr>
          <p:cNvPr id="17413" name="Rectangle 5"/>
          <p:cNvSpPr>
            <a:spLocks noGrp="1" noChangeArrowheads="1"/>
          </p:cNvSpPr>
          <p:nvPr>
            <p:ph type="sldNum" sz="quarter" idx="4"/>
          </p:nvPr>
        </p:nvSpPr>
        <p:spPr bwMode="auto">
          <a:xfrm>
            <a:off x="6553200" y="6524625"/>
            <a:ext cx="2133600" cy="196850"/>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t" anchorCtr="0" compatLnSpc="1">
            <a:prstTxWarp prst="textNoShape">
              <a:avLst/>
            </a:prstTxWarp>
          </a:bodyPr>
          <a:lstStyle>
            <a:lvl1pPr algn="r">
              <a:defRPr sz="1400" b="0">
                <a:solidFill>
                  <a:srgbClr val="000000"/>
                </a:solidFill>
                <a:latin typeface="Arial" charset="0"/>
              </a:defRPr>
            </a:lvl1pPr>
          </a:lstStyle>
          <a:p>
            <a:pPr>
              <a:defRPr/>
            </a:pPr>
            <a:fld id="{B91E0518-CED9-4E50-99CE-8B52FE907245}"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 id="2147483713" r:id="rId13"/>
    <p:sldLayoutId id="2147483714" r:id="rId14"/>
  </p:sldLayoutIdLst>
  <p:hf hdr="0" ftr="0" dt="0"/>
  <p:txStyles>
    <p:titleStyle>
      <a:lvl1pPr algn="ctr" rtl="0" eaLnBrk="0" fontAlgn="base" hangingPunct="0">
        <a:spcBef>
          <a:spcPct val="0"/>
        </a:spcBef>
        <a:spcAft>
          <a:spcPct val="0"/>
        </a:spcAft>
        <a:defRPr sz="4400" b="1">
          <a:solidFill>
            <a:srgbClr val="FF6600"/>
          </a:solidFill>
          <a:latin typeface="+mj-lt"/>
          <a:ea typeface="+mj-ea"/>
          <a:cs typeface="+mj-cs"/>
        </a:defRPr>
      </a:lvl1pPr>
      <a:lvl2pPr algn="ctr" rtl="0" eaLnBrk="0" fontAlgn="base" hangingPunct="0">
        <a:spcBef>
          <a:spcPct val="0"/>
        </a:spcBef>
        <a:spcAft>
          <a:spcPct val="0"/>
        </a:spcAft>
        <a:defRPr sz="4400" b="1">
          <a:solidFill>
            <a:srgbClr val="FF6600"/>
          </a:solidFill>
          <a:latin typeface="Arial" charset="0"/>
        </a:defRPr>
      </a:lvl2pPr>
      <a:lvl3pPr algn="ctr" rtl="0" eaLnBrk="0" fontAlgn="base" hangingPunct="0">
        <a:spcBef>
          <a:spcPct val="0"/>
        </a:spcBef>
        <a:spcAft>
          <a:spcPct val="0"/>
        </a:spcAft>
        <a:defRPr sz="4400" b="1">
          <a:solidFill>
            <a:srgbClr val="FF6600"/>
          </a:solidFill>
          <a:latin typeface="Arial" charset="0"/>
        </a:defRPr>
      </a:lvl3pPr>
      <a:lvl4pPr algn="ctr" rtl="0" eaLnBrk="0" fontAlgn="base" hangingPunct="0">
        <a:spcBef>
          <a:spcPct val="0"/>
        </a:spcBef>
        <a:spcAft>
          <a:spcPct val="0"/>
        </a:spcAft>
        <a:defRPr sz="4400" b="1">
          <a:solidFill>
            <a:srgbClr val="FF6600"/>
          </a:solidFill>
          <a:latin typeface="Arial" charset="0"/>
        </a:defRPr>
      </a:lvl4pPr>
      <a:lvl5pPr algn="ctr" rtl="0" eaLnBrk="0" fontAlgn="base" hangingPunct="0">
        <a:spcBef>
          <a:spcPct val="0"/>
        </a:spcBef>
        <a:spcAft>
          <a:spcPct val="0"/>
        </a:spcAft>
        <a:defRPr sz="4400" b="1">
          <a:solidFill>
            <a:srgbClr val="FF6600"/>
          </a:solidFill>
          <a:latin typeface="Arial" charset="0"/>
        </a:defRPr>
      </a:lvl5pPr>
      <a:lvl6pPr marL="457200" algn="ctr" rtl="0" fontAlgn="base">
        <a:spcBef>
          <a:spcPct val="0"/>
        </a:spcBef>
        <a:spcAft>
          <a:spcPct val="0"/>
        </a:spcAft>
        <a:defRPr sz="4400" b="1">
          <a:solidFill>
            <a:srgbClr val="FF6600"/>
          </a:solidFill>
          <a:latin typeface="Arial" charset="0"/>
        </a:defRPr>
      </a:lvl6pPr>
      <a:lvl7pPr marL="914400" algn="ctr" rtl="0" fontAlgn="base">
        <a:spcBef>
          <a:spcPct val="0"/>
        </a:spcBef>
        <a:spcAft>
          <a:spcPct val="0"/>
        </a:spcAft>
        <a:defRPr sz="4400" b="1">
          <a:solidFill>
            <a:srgbClr val="FF6600"/>
          </a:solidFill>
          <a:latin typeface="Arial" charset="0"/>
        </a:defRPr>
      </a:lvl7pPr>
      <a:lvl8pPr marL="1371600" algn="ctr" rtl="0" fontAlgn="base">
        <a:spcBef>
          <a:spcPct val="0"/>
        </a:spcBef>
        <a:spcAft>
          <a:spcPct val="0"/>
        </a:spcAft>
        <a:defRPr sz="4400" b="1">
          <a:solidFill>
            <a:srgbClr val="FF6600"/>
          </a:solidFill>
          <a:latin typeface="Arial" charset="0"/>
        </a:defRPr>
      </a:lvl8pPr>
      <a:lvl9pPr marL="1828800" algn="ctr" rtl="0" fontAlgn="base">
        <a:spcBef>
          <a:spcPct val="0"/>
        </a:spcBef>
        <a:spcAft>
          <a:spcPct val="0"/>
        </a:spcAft>
        <a:defRPr sz="4400" b="1">
          <a:solidFill>
            <a:srgbClr val="FF6600"/>
          </a:solidFill>
          <a:latin typeface="Arial" charset="0"/>
        </a:defRPr>
      </a:lvl9pPr>
    </p:titleStyle>
    <p:bodyStyle>
      <a:lvl1pPr marL="342900" indent="-342900" algn="l" rtl="0" eaLnBrk="0" fontAlgn="base" hangingPunct="0">
        <a:spcBef>
          <a:spcPct val="20000"/>
        </a:spcBef>
        <a:spcAft>
          <a:spcPct val="0"/>
        </a:spcAft>
        <a:buFont typeface="Wingdings" pitchFamily="2" charset="2"/>
        <a:buChar char="§"/>
        <a:defRPr sz="3200">
          <a:solidFill>
            <a:srgbClr val="333333"/>
          </a:solidFill>
          <a:latin typeface="+mn-lt"/>
          <a:ea typeface="+mn-ea"/>
          <a:cs typeface="+mn-cs"/>
        </a:defRPr>
      </a:lvl1pPr>
      <a:lvl2pPr marL="742950" indent="-285750" algn="l" rtl="0" eaLnBrk="0" fontAlgn="base" hangingPunct="0">
        <a:spcBef>
          <a:spcPct val="20000"/>
        </a:spcBef>
        <a:spcAft>
          <a:spcPct val="0"/>
        </a:spcAft>
        <a:buChar char="•"/>
        <a:defRPr sz="2800">
          <a:solidFill>
            <a:srgbClr val="4D4D4D"/>
          </a:solidFill>
          <a:latin typeface="+mn-lt"/>
        </a:defRPr>
      </a:lvl2pPr>
      <a:lvl3pPr marL="1143000" indent="-228600" algn="l" rtl="0" eaLnBrk="0" fontAlgn="base" hangingPunct="0">
        <a:spcBef>
          <a:spcPct val="20000"/>
        </a:spcBef>
        <a:spcAft>
          <a:spcPct val="0"/>
        </a:spcAft>
        <a:buFont typeface="Wingdings" pitchFamily="2" charset="2"/>
        <a:buChar char="§"/>
        <a:defRPr sz="2400">
          <a:solidFill>
            <a:srgbClr val="5F5F5F"/>
          </a:solidFill>
          <a:latin typeface="+mn-lt"/>
        </a:defRPr>
      </a:lvl3pPr>
      <a:lvl4pPr marL="1600200" indent="-228600" algn="l" rtl="0" eaLnBrk="0" fontAlgn="base" hangingPunct="0">
        <a:spcBef>
          <a:spcPct val="20000"/>
        </a:spcBef>
        <a:spcAft>
          <a:spcPct val="0"/>
        </a:spcAft>
        <a:buChar char="–"/>
        <a:defRPr sz="2000">
          <a:solidFill>
            <a:srgbClr val="4D4D4D"/>
          </a:solidFill>
          <a:latin typeface="+mn-lt"/>
        </a:defRPr>
      </a:lvl4pPr>
      <a:lvl5pPr marL="2057400" indent="-228600" algn="l" rtl="0" eaLnBrk="0" fontAlgn="base" hangingPunct="0">
        <a:spcBef>
          <a:spcPct val="20000"/>
        </a:spcBef>
        <a:spcAft>
          <a:spcPct val="0"/>
        </a:spcAft>
        <a:buChar char="»"/>
        <a:defRPr sz="2000">
          <a:solidFill>
            <a:srgbClr val="4D4D4D"/>
          </a:solidFill>
          <a:latin typeface="+mn-lt"/>
        </a:defRPr>
      </a:lvl5pPr>
      <a:lvl6pPr marL="2514600" indent="-228600" algn="l" rtl="0" fontAlgn="base">
        <a:spcBef>
          <a:spcPct val="20000"/>
        </a:spcBef>
        <a:spcAft>
          <a:spcPct val="0"/>
        </a:spcAft>
        <a:buChar char="»"/>
        <a:defRPr sz="2000">
          <a:solidFill>
            <a:srgbClr val="4D4D4D"/>
          </a:solidFill>
          <a:latin typeface="+mn-lt"/>
        </a:defRPr>
      </a:lvl6pPr>
      <a:lvl7pPr marL="2971800" indent="-228600" algn="l" rtl="0" fontAlgn="base">
        <a:spcBef>
          <a:spcPct val="20000"/>
        </a:spcBef>
        <a:spcAft>
          <a:spcPct val="0"/>
        </a:spcAft>
        <a:buChar char="»"/>
        <a:defRPr sz="2000">
          <a:solidFill>
            <a:srgbClr val="4D4D4D"/>
          </a:solidFill>
          <a:latin typeface="+mn-lt"/>
        </a:defRPr>
      </a:lvl7pPr>
      <a:lvl8pPr marL="3429000" indent="-228600" algn="l" rtl="0" fontAlgn="base">
        <a:spcBef>
          <a:spcPct val="20000"/>
        </a:spcBef>
        <a:spcAft>
          <a:spcPct val="0"/>
        </a:spcAft>
        <a:buChar char="»"/>
        <a:defRPr sz="2000">
          <a:solidFill>
            <a:srgbClr val="4D4D4D"/>
          </a:solidFill>
          <a:latin typeface="+mn-lt"/>
        </a:defRPr>
      </a:lvl8pPr>
      <a:lvl9pPr marL="3886200" indent="-228600" algn="l" rtl="0" fontAlgn="base">
        <a:spcBef>
          <a:spcPct val="20000"/>
        </a:spcBef>
        <a:spcAft>
          <a:spcPct val="0"/>
        </a:spcAft>
        <a:buChar char="»"/>
        <a:defRPr sz="2000">
          <a:solidFill>
            <a:srgbClr val="4D4D4D"/>
          </a:solidFill>
          <a:latin typeface="+mn-lt"/>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386" name="Symbol zastępczy tytułu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pl-PL" smtClean="0"/>
              <a:t>Kliknij, aby edytować styl</a:t>
            </a:r>
          </a:p>
        </p:txBody>
      </p:sp>
      <p:sp>
        <p:nvSpPr>
          <p:cNvPr id="16387" name="Symbol zastępczy tekstu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p>
        </p:txBody>
      </p:sp>
      <p:sp>
        <p:nvSpPr>
          <p:cNvPr id="4" name="Symbol zastępczy daty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prstClr val="black">
                    <a:tint val="75000"/>
                  </a:prstClr>
                </a:solidFill>
                <a:latin typeface="+mn-lt"/>
              </a:defRPr>
            </a:lvl1pPr>
          </a:lstStyle>
          <a:p>
            <a:pPr>
              <a:defRPr/>
            </a:pPr>
            <a:fld id="{6CA6D8D5-7DB2-485D-881A-6024CE0F8E6D}" type="datetimeFigureOut">
              <a:rPr lang="pl-PL"/>
              <a:pPr>
                <a:defRPr/>
              </a:pPr>
              <a:t>2018-06-02</a:t>
            </a:fld>
            <a:endParaRPr lang="pl-PL"/>
          </a:p>
        </p:txBody>
      </p:sp>
      <p:sp>
        <p:nvSpPr>
          <p:cNvPr id="5" name="Symbol zastępczy stopki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mn-lt"/>
              </a:defRPr>
            </a:lvl1pPr>
          </a:lstStyle>
          <a:p>
            <a:pPr>
              <a:defRPr/>
            </a:pPr>
            <a:endParaRPr lang="pl-PL"/>
          </a:p>
        </p:txBody>
      </p:sp>
      <p:sp>
        <p:nvSpPr>
          <p:cNvPr id="6" name="Symbol zastępczy numeru slajdu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prstClr val="black">
                    <a:tint val="75000"/>
                  </a:prstClr>
                </a:solidFill>
                <a:latin typeface="+mn-lt"/>
              </a:defRPr>
            </a:lvl1pPr>
          </a:lstStyle>
          <a:p>
            <a:pPr>
              <a:defRPr/>
            </a:pPr>
            <a:fld id="{DD3C3FA2-0DFA-4EA0-B0FF-9BCF7BF6FED2}" type="slidenum">
              <a:rPr lang="pl-PL"/>
              <a:pPr>
                <a:defRPr/>
              </a:pPr>
              <a:t>‹#›</a:t>
            </a:fld>
            <a:endParaRPr lang="pl-PL"/>
          </a:p>
        </p:txBody>
      </p:sp>
    </p:spTree>
  </p:cSld>
  <p:clrMap bg1="lt1" tx1="dk1" bg2="lt2" tx2="dk2" accent1="accent1" accent2="accent2" accent3="accent3" accent4="accent4" accent5="accent5" accent6="accent6" hlink="hlink" folHlink="folHlink"/>
  <p:sldLayoutIdLst>
    <p:sldLayoutId id="2147483700" r:id="rId1"/>
    <p:sldLayoutId id="2147483699" r:id="rId2"/>
    <p:sldLayoutId id="2147483698" r:id="rId3"/>
    <p:sldLayoutId id="2147483697" r:id="rId4"/>
    <p:sldLayoutId id="2147483696" r:id="rId5"/>
    <p:sldLayoutId id="2147483695" r:id="rId6"/>
    <p:sldLayoutId id="2147483694" r:id="rId7"/>
    <p:sldLayoutId id="2147483693" r:id="rId8"/>
    <p:sldLayoutId id="2147483692" r:id="rId9"/>
    <p:sldLayoutId id="2147483691" r:id="rId10"/>
    <p:sldLayoutId id="2147483690"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hyperlink" Target="mailto:andkowal@sgh.waw.pl"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2"/>
          <p:cNvSpPr>
            <a:spLocks noGrp="1" noChangeArrowheads="1"/>
          </p:cNvSpPr>
          <p:nvPr>
            <p:ph type="ctrTitle"/>
          </p:nvPr>
        </p:nvSpPr>
        <p:spPr>
          <a:xfrm>
            <a:off x="395288" y="1628775"/>
            <a:ext cx="8523287" cy="2119313"/>
          </a:xfrm>
        </p:spPr>
        <p:txBody>
          <a:bodyPr/>
          <a:lstStyle/>
          <a:p>
            <a:pPr eaLnBrk="1" hangingPunct="1"/>
            <a:r>
              <a:rPr lang="pl-PL" altLang="pl-PL" smtClean="0"/>
              <a:t/>
            </a:r>
            <a:br>
              <a:rPr lang="pl-PL" altLang="pl-PL" smtClean="0"/>
            </a:br>
            <a:r>
              <a:rPr lang="pl-PL" altLang="pl-PL" smtClean="0"/>
              <a:t>Finansowanie WPR</a:t>
            </a:r>
            <a:br>
              <a:rPr lang="pl-PL" altLang="pl-PL" smtClean="0"/>
            </a:br>
            <a:r>
              <a:rPr lang="pl-PL" altLang="pl-PL" smtClean="0"/>
              <a:t>w latach 2021-2027</a:t>
            </a:r>
            <a:br>
              <a:rPr lang="pl-PL" altLang="pl-PL" smtClean="0"/>
            </a:br>
            <a:r>
              <a:rPr lang="pl-PL" altLang="pl-PL" smtClean="0"/>
              <a:t> – propozycje zmian</a:t>
            </a:r>
          </a:p>
        </p:txBody>
      </p:sp>
      <p:sp>
        <p:nvSpPr>
          <p:cNvPr id="28674" name="Rectangle 3"/>
          <p:cNvSpPr>
            <a:spLocks noGrp="1" noChangeArrowheads="1"/>
          </p:cNvSpPr>
          <p:nvPr>
            <p:ph type="subTitle" idx="1"/>
          </p:nvPr>
        </p:nvSpPr>
        <p:spPr>
          <a:xfrm>
            <a:off x="395288" y="3933825"/>
            <a:ext cx="7993062" cy="1008063"/>
          </a:xfrm>
        </p:spPr>
        <p:txBody>
          <a:bodyPr/>
          <a:lstStyle/>
          <a:p>
            <a:pPr algn="l" eaLnBrk="1" hangingPunct="1">
              <a:lnSpc>
                <a:spcPct val="110000"/>
              </a:lnSpc>
              <a:spcBef>
                <a:spcPct val="0"/>
              </a:spcBef>
            </a:pPr>
            <a:endParaRPr lang="pl-PL" altLang="pl-PL" sz="2800" b="1" smtClean="0"/>
          </a:p>
          <a:p>
            <a:pPr algn="l" eaLnBrk="1" hangingPunct="1">
              <a:lnSpc>
                <a:spcPct val="110000"/>
              </a:lnSpc>
              <a:spcBef>
                <a:spcPct val="0"/>
              </a:spcBef>
            </a:pPr>
            <a:endParaRPr lang="pl-PL" altLang="pl-PL" sz="2400" b="1" smtClean="0"/>
          </a:p>
          <a:p>
            <a:pPr algn="l" eaLnBrk="1" hangingPunct="1">
              <a:lnSpc>
                <a:spcPct val="110000"/>
              </a:lnSpc>
              <a:spcBef>
                <a:spcPct val="0"/>
              </a:spcBef>
            </a:pPr>
            <a:r>
              <a:rPr lang="pl-PL" altLang="pl-PL" sz="2400" b="1" smtClean="0"/>
              <a:t>prof. dr hab. Andrzej Kowalski</a:t>
            </a:r>
          </a:p>
        </p:txBody>
      </p:sp>
      <p:sp>
        <p:nvSpPr>
          <p:cNvPr id="28675" name="Text Box 4"/>
          <p:cNvSpPr txBox="1">
            <a:spLocks noChangeArrowheads="1"/>
          </p:cNvSpPr>
          <p:nvPr/>
        </p:nvSpPr>
        <p:spPr bwMode="auto">
          <a:xfrm>
            <a:off x="971550" y="6165850"/>
            <a:ext cx="7416800" cy="439738"/>
          </a:xfrm>
          <a:prstGeom prst="rect">
            <a:avLst/>
          </a:prstGeom>
          <a:noFill/>
          <a:ln w="9525">
            <a:noFill/>
            <a:miter lim="800000"/>
            <a:headEnd/>
            <a:tailEnd/>
          </a:ln>
        </p:spPr>
        <p:txBody>
          <a:bodyPr>
            <a:spAutoFit/>
          </a:bodyPr>
          <a:lstStyle/>
          <a:p>
            <a:pPr algn="ctr">
              <a:lnSpc>
                <a:spcPct val="125000"/>
              </a:lnSpc>
            </a:pPr>
            <a:r>
              <a:rPr lang="pl-PL" altLang="pl-PL" sz="2000" b="1">
                <a:solidFill>
                  <a:srgbClr val="006600"/>
                </a:solidFill>
              </a:rPr>
              <a:t>Lidzbark Warmiński, 11 czerwiec 2018 roku</a:t>
            </a:r>
          </a:p>
        </p:txBody>
      </p:sp>
      <p:pic>
        <p:nvPicPr>
          <p:cNvPr id="28676" name="Picture 2"/>
          <p:cNvPicPr>
            <a:picLocks noChangeAspect="1" noChangeArrowheads="1"/>
          </p:cNvPicPr>
          <p:nvPr/>
        </p:nvPicPr>
        <p:blipFill>
          <a:blip r:embed="rId2"/>
          <a:srcRect/>
          <a:stretch>
            <a:fillRect/>
          </a:stretch>
        </p:blipFill>
        <p:spPr bwMode="auto">
          <a:xfrm>
            <a:off x="8027988" y="188913"/>
            <a:ext cx="890587" cy="8969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ytuł 1"/>
          <p:cNvSpPr>
            <a:spLocks noGrp="1"/>
          </p:cNvSpPr>
          <p:nvPr>
            <p:ph type="title"/>
          </p:nvPr>
        </p:nvSpPr>
        <p:spPr>
          <a:xfrm>
            <a:off x="250825" y="188913"/>
            <a:ext cx="8642350" cy="503237"/>
          </a:xfrm>
        </p:spPr>
        <p:txBody>
          <a:bodyPr/>
          <a:lstStyle/>
          <a:p>
            <a:r>
              <a:rPr lang="pl-PL" sz="2400" smtClean="0"/>
              <a:t>Zmiany regulacji rynkowych</a:t>
            </a:r>
          </a:p>
        </p:txBody>
      </p:sp>
      <p:sp>
        <p:nvSpPr>
          <p:cNvPr id="3" name="Symbol zastępczy zawartości 2"/>
          <p:cNvSpPr>
            <a:spLocks noGrp="1"/>
          </p:cNvSpPr>
          <p:nvPr>
            <p:ph idx="1"/>
          </p:nvPr>
        </p:nvSpPr>
        <p:spPr>
          <a:xfrm>
            <a:off x="395288" y="765175"/>
            <a:ext cx="8569325" cy="6092825"/>
          </a:xfrm>
        </p:spPr>
        <p:txBody>
          <a:bodyPr/>
          <a:lstStyle/>
          <a:p>
            <a:pPr marL="457200" indent="-457200" algn="just">
              <a:buFont typeface="Wingdings" pitchFamily="2" charset="2"/>
              <a:buAutoNum type="arabicPeriod"/>
              <a:defRPr/>
            </a:pPr>
            <a:r>
              <a:rPr lang="pl-PL" sz="2200" dirty="0" smtClean="0">
                <a:latin typeface="Times New Roman" panose="02020603050405020304" pitchFamily="18" charset="0"/>
                <a:cs typeface="Times New Roman" panose="02020603050405020304" pitchFamily="18" charset="0"/>
              </a:rPr>
              <a:t>Projekt rozporządzenia Parlamentu Europejskiego i Rady zmieniający rozporządzenie (UE) nr 1308/2013 ustanawiające wspólną organizację rynków rolnych, rozporządzenie (UE) nr 1151/2012 w sprawie systemów jakości produktów rolnych i środków spożywczych oraz rozporządzenie (UE) nr 251/2014 w sprawie definicji, opisu, prezentacji, etykietowania i ochrony oznaczeń geograficznych aromatyzowanych produktów sektora wina.</a:t>
            </a:r>
          </a:p>
          <a:p>
            <a:pPr marL="457200" indent="-457200" algn="just">
              <a:buFont typeface="Wingdings" pitchFamily="2" charset="2"/>
              <a:buAutoNum type="arabicPeriod"/>
              <a:defRPr/>
            </a:pPr>
            <a:r>
              <a:rPr lang="pl-PL" sz="2200" dirty="0" smtClean="0">
                <a:latin typeface="Times New Roman" panose="02020603050405020304" pitchFamily="18" charset="0"/>
                <a:cs typeface="Times New Roman" panose="02020603050405020304" pitchFamily="18" charset="0"/>
              </a:rPr>
              <a:t> Projekt rozporządzenia Parlamentu Europejskiego i Rady ustanawiający przepisy dotyczące wsparcia dla planów strategicznych sporządzanych przez państwa członkowskie w ramach  (plany strategiczne WPR) i finansowane przez Europejski Fundusz Rolniczy Gwarancji (EFRG) i Europejski Fundusz Rolny Rozwoju Obszarów Wiejskich (EFRROW)</a:t>
            </a:r>
          </a:p>
          <a:p>
            <a:pPr marL="457200" indent="-457200" algn="just">
              <a:buFont typeface="Wingdings" pitchFamily="2" charset="2"/>
              <a:buAutoNum type="arabicPeriod"/>
              <a:defRPr/>
            </a:pPr>
            <a:r>
              <a:rPr lang="pl-PL" sz="2200" dirty="0" smtClean="0">
                <a:latin typeface="Times New Roman" panose="02020603050405020304" pitchFamily="18" charset="0"/>
                <a:cs typeface="Times New Roman" panose="02020603050405020304" pitchFamily="18" charset="0"/>
              </a:rPr>
              <a:t>Projekt rozporządzenia </a:t>
            </a:r>
            <a:r>
              <a:rPr lang="pl-PL" sz="2200" dirty="0">
                <a:latin typeface="Times New Roman" panose="02020603050405020304" pitchFamily="18" charset="0"/>
                <a:cs typeface="Times New Roman" panose="02020603050405020304" pitchFamily="18" charset="0"/>
              </a:rPr>
              <a:t>Parlamentu Europejskiego i Rady (UE) nr 251/2014 z dnia 26 lutego 2014 r. w sprawie definicji, opisu, prezentacji, etykietowania i ochrony oznaczeń geograficznych aromatyzowanych produktów sektora wina:</a:t>
            </a:r>
          </a:p>
          <a:p>
            <a:pPr algn="just">
              <a:defRPr/>
            </a:pPr>
            <a:endParaRPr lang="pl-PL" sz="2200" dirty="0"/>
          </a:p>
        </p:txBody>
      </p:sp>
      <p:sp>
        <p:nvSpPr>
          <p:cNvPr id="37891" name="Symbol zastępczy numeru slajdu 3"/>
          <p:cNvSpPr>
            <a:spLocks noGrp="1"/>
          </p:cNvSpPr>
          <p:nvPr>
            <p:ph type="sldNum" sz="quarter" idx="10"/>
          </p:nvPr>
        </p:nvSpPr>
        <p:spPr>
          <a:noFill/>
          <a:ln>
            <a:miter lim="800000"/>
            <a:headEnd/>
            <a:tailEnd/>
          </a:ln>
        </p:spPr>
        <p:txBody>
          <a:bodyPr/>
          <a:lstStyle/>
          <a:p>
            <a:pPr fontAlgn="base">
              <a:spcBef>
                <a:spcPct val="0"/>
              </a:spcBef>
              <a:spcAft>
                <a:spcPct val="0"/>
              </a:spcAft>
            </a:pPr>
            <a:fld id="{A9994EC5-F88A-4162-9B12-F9B9D9E9BF1C}" type="slidenum">
              <a:rPr lang="en-GB" smtClean="0"/>
              <a:pPr fontAlgn="base">
                <a:spcBef>
                  <a:spcPct val="0"/>
                </a:spcBef>
                <a:spcAft>
                  <a:spcPct val="0"/>
                </a:spcAft>
              </a:pPr>
              <a:t>10</a:t>
            </a:fld>
            <a:endParaRPr lang="en-GB" smtClean="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ytuł 1"/>
          <p:cNvSpPr>
            <a:spLocks noGrp="1"/>
          </p:cNvSpPr>
          <p:nvPr>
            <p:ph type="title"/>
          </p:nvPr>
        </p:nvSpPr>
        <p:spPr>
          <a:xfrm>
            <a:off x="827088" y="0"/>
            <a:ext cx="7993062" cy="692150"/>
          </a:xfrm>
        </p:spPr>
        <p:txBody>
          <a:bodyPr/>
          <a:lstStyle/>
          <a:p>
            <a:r>
              <a:rPr lang="pl-PL" smtClean="0"/>
              <a:t> </a:t>
            </a:r>
            <a:r>
              <a:rPr lang="pl-PL" sz="2400" smtClean="0">
                <a:latin typeface="Times New Roman" pitchFamily="18" charset="0"/>
                <a:cs typeface="Times New Roman" pitchFamily="18" charset="0"/>
              </a:rPr>
              <a:t>WORR</a:t>
            </a:r>
          </a:p>
        </p:txBody>
      </p:sp>
      <p:sp>
        <p:nvSpPr>
          <p:cNvPr id="3" name="Symbol zastępczy zawartości 2"/>
          <p:cNvSpPr>
            <a:spLocks noGrp="1"/>
          </p:cNvSpPr>
          <p:nvPr>
            <p:ph idx="1"/>
          </p:nvPr>
        </p:nvSpPr>
        <p:spPr>
          <a:xfrm>
            <a:off x="684213" y="765175"/>
            <a:ext cx="8208962" cy="6264275"/>
          </a:xfrm>
        </p:spPr>
        <p:txBody>
          <a:bodyPr/>
          <a:lstStyle/>
          <a:p>
            <a:pPr>
              <a:defRPr/>
            </a:pPr>
            <a:r>
              <a:rPr lang="pl-PL" sz="2800" b="1" i="1" dirty="0">
                <a:latin typeface="Times New Roman" panose="02020603050405020304" pitchFamily="18" charset="0"/>
                <a:cs typeface="Times New Roman" panose="02020603050405020304" pitchFamily="18" charset="0"/>
              </a:rPr>
              <a:t>zmiany o charakterze </a:t>
            </a:r>
            <a:r>
              <a:rPr lang="pl-PL" sz="2800" b="1" i="1" dirty="0" smtClean="0">
                <a:latin typeface="Times New Roman" panose="02020603050405020304" pitchFamily="18" charset="0"/>
                <a:cs typeface="Times New Roman" panose="02020603050405020304" pitchFamily="18" charset="0"/>
              </a:rPr>
              <a:t>technicznym:</a:t>
            </a:r>
            <a:endParaRPr lang="pl-PL" sz="2800" b="1" i="1" dirty="0">
              <a:latin typeface="Times New Roman" panose="02020603050405020304" pitchFamily="18" charset="0"/>
              <a:cs typeface="Times New Roman" panose="02020603050405020304" pitchFamily="18" charset="0"/>
            </a:endParaRPr>
          </a:p>
          <a:p>
            <a:pPr marL="0" indent="0">
              <a:buFont typeface="Wingdings" pitchFamily="2" charset="2"/>
              <a:buNone/>
              <a:defRPr/>
            </a:pPr>
            <a:r>
              <a:rPr lang="pl-PL" sz="2400" dirty="0" smtClean="0">
                <a:latin typeface="Times New Roman" panose="02020603050405020304" pitchFamily="18" charset="0"/>
                <a:cs typeface="Times New Roman" panose="02020603050405020304" pitchFamily="18" charset="0"/>
              </a:rPr>
              <a:t>-  wykreślenie </a:t>
            </a:r>
            <a:r>
              <a:rPr lang="pl-PL" sz="2400" dirty="0">
                <a:latin typeface="Times New Roman" panose="02020603050405020304" pitchFamily="18" charset="0"/>
                <a:cs typeface="Times New Roman" panose="02020603050405020304" pitchFamily="18" charset="0"/>
              </a:rPr>
              <a:t>odniesienia do definicji cukru, określonych w zał. II część II sekcja B, które miały zastosowanie do końca roku gospodarczego 2016/2017,</a:t>
            </a:r>
          </a:p>
          <a:p>
            <a:pPr marL="0" indent="0">
              <a:buFont typeface="Wingdings" pitchFamily="2" charset="2"/>
              <a:buNone/>
              <a:defRPr/>
            </a:pPr>
            <a:r>
              <a:rPr lang="pl-PL" sz="2400" dirty="0" smtClean="0">
                <a:latin typeface="Times New Roman" panose="02020603050405020304" pitchFamily="18" charset="0"/>
                <a:cs typeface="Times New Roman" panose="02020603050405020304" pitchFamily="18" charset="0"/>
              </a:rPr>
              <a:t>-  wykreślenie </a:t>
            </a:r>
            <a:r>
              <a:rPr lang="pl-PL" sz="2400" dirty="0">
                <a:latin typeface="Times New Roman" panose="02020603050405020304" pitchFamily="18" charset="0"/>
                <a:cs typeface="Times New Roman" panose="02020603050405020304" pitchFamily="18" charset="0"/>
              </a:rPr>
              <a:t>art. 6 ustanawiającego lata gospodarcze dla poszczególnych sektorów rolnych,</a:t>
            </a:r>
          </a:p>
          <a:p>
            <a:pPr marL="0" indent="0">
              <a:buFont typeface="Wingdings" pitchFamily="2" charset="2"/>
              <a:buNone/>
              <a:defRPr/>
            </a:pPr>
            <a:r>
              <a:rPr lang="pl-PL" sz="2400" dirty="0" smtClean="0">
                <a:latin typeface="Times New Roman" panose="02020603050405020304" pitchFamily="18" charset="0"/>
                <a:cs typeface="Times New Roman" panose="02020603050405020304" pitchFamily="18" charset="0"/>
              </a:rPr>
              <a:t>-  uelastycznienie </a:t>
            </a:r>
            <a:r>
              <a:rPr lang="pl-PL" sz="2400" dirty="0">
                <a:latin typeface="Times New Roman" panose="02020603050405020304" pitchFamily="18" charset="0"/>
                <a:cs typeface="Times New Roman" panose="02020603050405020304" pitchFamily="18" charset="0"/>
              </a:rPr>
              <a:t>systemu autoryzacji </a:t>
            </a:r>
            <a:r>
              <a:rPr lang="pl-PL" sz="2400" dirty="0" err="1">
                <a:latin typeface="Times New Roman" panose="02020603050405020304" pitchFamily="18" charset="0"/>
                <a:cs typeface="Times New Roman" panose="02020603050405020304" pitchFamily="18" charset="0"/>
              </a:rPr>
              <a:t>nasadzeń</a:t>
            </a:r>
            <a:r>
              <a:rPr lang="pl-PL" sz="2400" dirty="0">
                <a:latin typeface="Times New Roman" panose="02020603050405020304" pitchFamily="18" charset="0"/>
                <a:cs typeface="Times New Roman" panose="02020603050405020304" pitchFamily="18" charset="0"/>
              </a:rPr>
              <a:t> winorośli (nie dotyczy Polski),</a:t>
            </a:r>
          </a:p>
          <a:p>
            <a:pPr marL="0" indent="0">
              <a:buFont typeface="Wingdings" pitchFamily="2" charset="2"/>
              <a:buNone/>
              <a:defRPr/>
            </a:pPr>
            <a:r>
              <a:rPr lang="pl-PL" sz="2400" dirty="0" smtClean="0">
                <a:latin typeface="Times New Roman" panose="02020603050405020304" pitchFamily="18" charset="0"/>
                <a:cs typeface="Times New Roman" panose="02020603050405020304" pitchFamily="18" charset="0"/>
              </a:rPr>
              <a:t>-  wykreślenie </a:t>
            </a:r>
            <a:r>
              <a:rPr lang="pl-PL" sz="2400" dirty="0">
                <a:latin typeface="Times New Roman" panose="02020603050405020304" pitchFamily="18" charset="0"/>
                <a:cs typeface="Times New Roman" panose="02020603050405020304" pitchFamily="18" charset="0"/>
              </a:rPr>
              <a:t>obowiązku sprawozdawczego Komisji Europejskiej do Parlamentu Europejskiego i Rady UE, który już wygasł.</a:t>
            </a:r>
          </a:p>
          <a:p>
            <a:pPr marL="0" indent="0">
              <a:buFont typeface="Wingdings" pitchFamily="2" charset="2"/>
              <a:buNone/>
              <a:defRPr/>
            </a:pPr>
            <a:r>
              <a:rPr lang="pl-PL" sz="2400" dirty="0" smtClean="0">
                <a:latin typeface="Times New Roman" panose="02020603050405020304" pitchFamily="18" charset="0"/>
                <a:cs typeface="Times New Roman" panose="02020603050405020304" pitchFamily="18" charset="0"/>
              </a:rPr>
              <a:t>-  wykreślenie </a:t>
            </a:r>
            <a:r>
              <a:rPr lang="pl-PL" sz="2400" dirty="0">
                <a:latin typeface="Times New Roman" panose="02020603050405020304" pitchFamily="18" charset="0"/>
                <a:cs typeface="Times New Roman" panose="02020603050405020304" pitchFamily="18" charset="0"/>
              </a:rPr>
              <a:t>przepisów szczegółowych dotyczących sektora cukru (art. 124, 127 - 144), w tym kwotowania produkcji cukru, zatwierdzania przedsiębiorstw - które w wyniku ostatniej reformy przesłały obowiązywać z dniem 1.10.2017 r</a:t>
            </a:r>
            <a:r>
              <a:rPr lang="pl-PL" sz="2400" dirty="0" smtClean="0">
                <a:latin typeface="Times New Roman" panose="02020603050405020304" pitchFamily="18" charset="0"/>
                <a:cs typeface="Times New Roman" panose="02020603050405020304" pitchFamily="18" charset="0"/>
              </a:rPr>
              <a:t>.</a:t>
            </a:r>
            <a:endParaRPr lang="pl-PL" sz="2400" dirty="0">
              <a:latin typeface="Times New Roman" panose="02020603050405020304" pitchFamily="18" charset="0"/>
              <a:cs typeface="Times New Roman" panose="02020603050405020304" pitchFamily="18" charset="0"/>
            </a:endParaRPr>
          </a:p>
        </p:txBody>
      </p:sp>
      <p:sp>
        <p:nvSpPr>
          <p:cNvPr id="38915" name="Symbol zastępczy numeru slajdu 3"/>
          <p:cNvSpPr>
            <a:spLocks noGrp="1"/>
          </p:cNvSpPr>
          <p:nvPr>
            <p:ph type="sldNum" sz="quarter" idx="10"/>
          </p:nvPr>
        </p:nvSpPr>
        <p:spPr>
          <a:noFill/>
          <a:ln>
            <a:miter lim="800000"/>
            <a:headEnd/>
            <a:tailEnd/>
          </a:ln>
        </p:spPr>
        <p:txBody>
          <a:bodyPr/>
          <a:lstStyle/>
          <a:p>
            <a:pPr fontAlgn="base">
              <a:spcBef>
                <a:spcPct val="0"/>
              </a:spcBef>
              <a:spcAft>
                <a:spcPct val="0"/>
              </a:spcAft>
            </a:pPr>
            <a:fld id="{21CB292F-51D5-4FB0-A301-7C0A9EB285D0}" type="slidenum">
              <a:rPr lang="en-GB" smtClean="0"/>
              <a:pPr fontAlgn="base">
                <a:spcBef>
                  <a:spcPct val="0"/>
                </a:spcBef>
                <a:spcAft>
                  <a:spcPct val="0"/>
                </a:spcAft>
              </a:pPr>
              <a:t>11</a:t>
            </a:fld>
            <a:endParaRPr lang="en-GB" smtClean="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ytuł 1"/>
          <p:cNvSpPr>
            <a:spLocks noGrp="1"/>
          </p:cNvSpPr>
          <p:nvPr>
            <p:ph type="title"/>
          </p:nvPr>
        </p:nvSpPr>
        <p:spPr>
          <a:xfrm>
            <a:off x="1908175" y="-571500"/>
            <a:ext cx="5688013" cy="1697038"/>
          </a:xfrm>
        </p:spPr>
        <p:txBody>
          <a:bodyPr/>
          <a:lstStyle/>
          <a:p>
            <a:r>
              <a:rPr lang="pl-PL" sz="2400" smtClean="0"/>
              <a:t>WORR</a:t>
            </a:r>
          </a:p>
        </p:txBody>
      </p:sp>
      <p:sp>
        <p:nvSpPr>
          <p:cNvPr id="39938" name="Symbol zastępczy zawartości 2"/>
          <p:cNvSpPr>
            <a:spLocks noGrp="1"/>
          </p:cNvSpPr>
          <p:nvPr>
            <p:ph idx="1"/>
          </p:nvPr>
        </p:nvSpPr>
        <p:spPr>
          <a:xfrm>
            <a:off x="107950" y="476250"/>
            <a:ext cx="9036050" cy="5905500"/>
          </a:xfrm>
        </p:spPr>
        <p:txBody>
          <a:bodyPr/>
          <a:lstStyle/>
          <a:p>
            <a:r>
              <a:rPr lang="pl-PL" sz="2800" smtClean="0"/>
              <a:t>Nowe elementy:</a:t>
            </a:r>
          </a:p>
          <a:p>
            <a:pPr algn="just">
              <a:buFontTx/>
              <a:buChar char="-"/>
            </a:pPr>
            <a:r>
              <a:rPr lang="pl-PL" sz="2800" smtClean="0">
                <a:latin typeface="Times New Roman" pitchFamily="18" charset="0"/>
                <a:cs typeface="Times New Roman" pitchFamily="18" charset="0"/>
              </a:rPr>
              <a:t>Wprowadzenie przepisów dotyczących </a:t>
            </a:r>
            <a:r>
              <a:rPr lang="pl-PL" sz="2800" i="1" smtClean="0">
                <a:latin typeface="Times New Roman" pitchFamily="18" charset="0"/>
                <a:cs typeface="Times New Roman" pitchFamily="18" charset="0"/>
              </a:rPr>
              <a:t>kontroli i kar</a:t>
            </a:r>
            <a:r>
              <a:rPr lang="pl-PL" sz="2800" smtClean="0">
                <a:latin typeface="Times New Roman" pitchFamily="18" charset="0"/>
                <a:cs typeface="Times New Roman" pitchFamily="18" charset="0"/>
              </a:rPr>
              <a:t> w odniesieniu do norm handlowych,</a:t>
            </a:r>
          </a:p>
          <a:p>
            <a:pPr algn="just">
              <a:buFontTx/>
              <a:buChar char="-"/>
            </a:pPr>
            <a:r>
              <a:rPr lang="pl-PL" sz="2800" smtClean="0">
                <a:latin typeface="Times New Roman" pitchFamily="18" charset="0"/>
                <a:cs typeface="Times New Roman" pitchFamily="18" charset="0"/>
              </a:rPr>
              <a:t>Wprowadzenie skróconej jednoetapowej procedury sprzeciwu wobec rejestracji oznaczenia geograficznego,</a:t>
            </a:r>
          </a:p>
          <a:p>
            <a:pPr algn="just">
              <a:buFontTx/>
              <a:buChar char="-"/>
            </a:pPr>
            <a:r>
              <a:rPr lang="pl-PL" sz="2800" smtClean="0">
                <a:latin typeface="Times New Roman" pitchFamily="18" charset="0"/>
                <a:cs typeface="Times New Roman" pitchFamily="18" charset="0"/>
              </a:rPr>
              <a:t>Zharmonizowanie i usprawnienie procedur rejestracji oznaczeń geograficznych produktów rolnych i środków spożywczych oraz win aromatyzowanych ,</a:t>
            </a:r>
          </a:p>
          <a:p>
            <a:pPr algn="just">
              <a:buFontTx/>
              <a:buChar char="-"/>
            </a:pPr>
            <a:r>
              <a:rPr lang="pl-PL" sz="2800" smtClean="0">
                <a:latin typeface="Times New Roman" pitchFamily="18" charset="0"/>
                <a:cs typeface="Times New Roman" pitchFamily="18" charset="0"/>
              </a:rPr>
              <a:t>Zmiana zasad stosowania odmian winorośli do produkcji wina przez uwzględnienie możliwości stosowania odmian </a:t>
            </a:r>
            <a:r>
              <a:rPr lang="pl-PL" sz="2800" i="1" smtClean="0">
                <a:latin typeface="Times New Roman" pitchFamily="18" charset="0"/>
                <a:cs typeface="Times New Roman" pitchFamily="18" charset="0"/>
              </a:rPr>
              <a:t>Vitis Labrusca</a:t>
            </a:r>
            <a:r>
              <a:rPr lang="pl-PL" sz="2800" smtClean="0">
                <a:latin typeface="Times New Roman" pitchFamily="18" charset="0"/>
                <a:cs typeface="Times New Roman" pitchFamily="18" charset="0"/>
              </a:rPr>
              <a:t> i ich krzyżówek z </a:t>
            </a:r>
            <a:r>
              <a:rPr lang="pl-PL" sz="2800" i="1" smtClean="0">
                <a:latin typeface="Times New Roman" pitchFamily="18" charset="0"/>
                <a:cs typeface="Times New Roman" pitchFamily="18" charset="0"/>
              </a:rPr>
              <a:t>Vitis vinifera.</a:t>
            </a:r>
          </a:p>
          <a:p>
            <a:pPr algn="just">
              <a:buFontTx/>
              <a:buChar char="-"/>
            </a:pPr>
            <a:r>
              <a:rPr lang="pl-PL" sz="2800" smtClean="0">
                <a:latin typeface="Times New Roman" pitchFamily="18" charset="0"/>
                <a:cs typeface="Times New Roman" pitchFamily="18" charset="0"/>
              </a:rPr>
              <a:t>Dodanie możliwości uzupełniania niektórych nazw kategorii win określeniami „odalkoholizowane” i „częściowo odalkoholizowane” </a:t>
            </a:r>
          </a:p>
          <a:p>
            <a:endParaRPr lang="pl-PL" sz="2800" smtClean="0">
              <a:latin typeface="Times New Roman" pitchFamily="18" charset="0"/>
              <a:cs typeface="Times New Roman" pitchFamily="18" charset="0"/>
            </a:endParaRPr>
          </a:p>
        </p:txBody>
      </p:sp>
      <p:sp>
        <p:nvSpPr>
          <p:cNvPr id="39939" name="Symbol zastępczy numeru slajdu 3"/>
          <p:cNvSpPr>
            <a:spLocks noGrp="1"/>
          </p:cNvSpPr>
          <p:nvPr>
            <p:ph type="sldNum" sz="quarter" idx="10"/>
          </p:nvPr>
        </p:nvSpPr>
        <p:spPr>
          <a:noFill/>
          <a:ln>
            <a:miter lim="800000"/>
            <a:headEnd/>
            <a:tailEnd/>
          </a:ln>
        </p:spPr>
        <p:txBody>
          <a:bodyPr/>
          <a:lstStyle/>
          <a:p>
            <a:pPr fontAlgn="base">
              <a:spcBef>
                <a:spcPct val="0"/>
              </a:spcBef>
              <a:spcAft>
                <a:spcPct val="0"/>
              </a:spcAft>
            </a:pPr>
            <a:fld id="{83D598CF-7D09-4FDD-851F-50A9710D6E73}" type="slidenum">
              <a:rPr lang="en-GB" smtClean="0"/>
              <a:pPr fontAlgn="base">
                <a:spcBef>
                  <a:spcPct val="0"/>
                </a:spcBef>
                <a:spcAft>
                  <a:spcPct val="0"/>
                </a:spcAft>
              </a:pPr>
              <a:t>12</a:t>
            </a:fld>
            <a:endParaRPr lang="en-GB" smtClean="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ytuł 1"/>
          <p:cNvSpPr>
            <a:spLocks noGrp="1"/>
          </p:cNvSpPr>
          <p:nvPr>
            <p:ph type="title"/>
          </p:nvPr>
        </p:nvSpPr>
        <p:spPr>
          <a:xfrm>
            <a:off x="827088" y="274638"/>
            <a:ext cx="6769100" cy="490537"/>
          </a:xfrm>
        </p:spPr>
        <p:txBody>
          <a:bodyPr/>
          <a:lstStyle/>
          <a:p>
            <a:r>
              <a:rPr lang="pl-PL" sz="2400" smtClean="0"/>
              <a:t>WORR</a:t>
            </a:r>
          </a:p>
        </p:txBody>
      </p:sp>
      <p:sp>
        <p:nvSpPr>
          <p:cNvPr id="40962" name="Symbol zastępczy zawartości 2"/>
          <p:cNvSpPr>
            <a:spLocks noGrp="1"/>
          </p:cNvSpPr>
          <p:nvPr>
            <p:ph idx="1"/>
          </p:nvPr>
        </p:nvSpPr>
        <p:spPr>
          <a:xfrm>
            <a:off x="468313" y="908050"/>
            <a:ext cx="8496300" cy="5545138"/>
          </a:xfrm>
        </p:spPr>
        <p:txBody>
          <a:bodyPr/>
          <a:lstStyle/>
          <a:p>
            <a:endParaRPr lang="pl-PL" sz="2400" smtClean="0">
              <a:latin typeface="Times New Roman" pitchFamily="18" charset="0"/>
              <a:cs typeface="Times New Roman" pitchFamily="18" charset="0"/>
            </a:endParaRPr>
          </a:p>
          <a:p>
            <a:r>
              <a:rPr lang="pl-PL" sz="2400" smtClean="0">
                <a:latin typeface="Times New Roman" pitchFamily="18" charset="0"/>
                <a:cs typeface="Times New Roman" pitchFamily="18" charset="0"/>
              </a:rPr>
              <a:t>W zakresie celu związanego z zapobieganiem kryzysom i zarządzaniem ryzykiem, państwo członkowskie będzie mogło stosować takie działania/interwencje jak: tworzenie i/lub uzupełnianie funduszy wspólnego inwestowania przez organizacje producentów uznane na mocy rozporządzenia (UE) nr 1308/2013, inwestycje w środki rzeczowe i niematerialne, wspólne przechowywanie produktów wyprodukowanych przez organizację producentów lub przez członków organizacji producentów, wycofanie produktów z rynku na rzecz darmowej dystrybucji itp.</a:t>
            </a:r>
          </a:p>
        </p:txBody>
      </p:sp>
      <p:sp>
        <p:nvSpPr>
          <p:cNvPr id="40963" name="Symbol zastępczy numeru slajdu 3"/>
          <p:cNvSpPr>
            <a:spLocks noGrp="1"/>
          </p:cNvSpPr>
          <p:nvPr>
            <p:ph type="sldNum" sz="quarter" idx="10"/>
          </p:nvPr>
        </p:nvSpPr>
        <p:spPr>
          <a:noFill/>
          <a:ln>
            <a:miter lim="800000"/>
            <a:headEnd/>
            <a:tailEnd/>
          </a:ln>
        </p:spPr>
        <p:txBody>
          <a:bodyPr/>
          <a:lstStyle/>
          <a:p>
            <a:pPr fontAlgn="base">
              <a:spcBef>
                <a:spcPct val="0"/>
              </a:spcBef>
              <a:spcAft>
                <a:spcPct val="0"/>
              </a:spcAft>
            </a:pPr>
            <a:fld id="{B4CD0C61-CC6F-43D0-B95C-700AFA9261A9}" type="slidenum">
              <a:rPr lang="en-GB" smtClean="0"/>
              <a:pPr fontAlgn="base">
                <a:spcBef>
                  <a:spcPct val="0"/>
                </a:spcBef>
                <a:spcAft>
                  <a:spcPct val="0"/>
                </a:spcAft>
              </a:pPr>
              <a:t>13</a:t>
            </a:fld>
            <a:endParaRPr lang="en-GB" smtClean="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Tytuł 1"/>
          <p:cNvSpPr>
            <a:spLocks noGrp="1"/>
          </p:cNvSpPr>
          <p:nvPr>
            <p:ph type="title"/>
          </p:nvPr>
        </p:nvSpPr>
        <p:spPr>
          <a:xfrm>
            <a:off x="827088" y="274638"/>
            <a:ext cx="6769100" cy="633412"/>
          </a:xfrm>
        </p:spPr>
        <p:txBody>
          <a:bodyPr/>
          <a:lstStyle/>
          <a:p>
            <a:r>
              <a:rPr lang="pl-PL" smtClean="0"/>
              <a:t> WORR</a:t>
            </a:r>
          </a:p>
        </p:txBody>
      </p:sp>
      <p:sp>
        <p:nvSpPr>
          <p:cNvPr id="41986" name="Symbol zastępczy zawartości 2"/>
          <p:cNvSpPr>
            <a:spLocks noGrp="1"/>
          </p:cNvSpPr>
          <p:nvPr>
            <p:ph idx="1"/>
          </p:nvPr>
        </p:nvSpPr>
        <p:spPr>
          <a:xfrm>
            <a:off x="611188" y="1196975"/>
            <a:ext cx="8281987" cy="5256213"/>
          </a:xfrm>
        </p:spPr>
        <p:txBody>
          <a:bodyPr/>
          <a:lstStyle/>
          <a:p>
            <a:pPr marL="0" indent="0">
              <a:buFont typeface="Wingdings" pitchFamily="2" charset="2"/>
              <a:buNone/>
            </a:pPr>
            <a:r>
              <a:rPr lang="pl-PL" u="sng" smtClean="0"/>
              <a:t>Nowe elementy:</a:t>
            </a:r>
            <a:endParaRPr lang="pl-PL" smtClean="0"/>
          </a:p>
          <a:p>
            <a:pPr marL="0" indent="0"/>
            <a:r>
              <a:rPr lang="pl-PL" smtClean="0"/>
              <a:t> Objęcie wsparciem obligatoryjnym i wsparciem fakultatywnym wybranych sektorów w ramach określonych celów i rodzajów wsparcia.</a:t>
            </a:r>
          </a:p>
          <a:p>
            <a:pPr marL="0" indent="0"/>
            <a:r>
              <a:rPr lang="pl-PL" smtClean="0"/>
              <a:t>  Wsparcie wyłącznie dla uznanych organizacji producentów i ich zrzeszeń.</a:t>
            </a:r>
          </a:p>
          <a:p>
            <a:pPr marL="0" indent="0"/>
            <a:r>
              <a:rPr lang="pl-PL" smtClean="0"/>
              <a:t>  Finansowanie dla sektorów objętych fakultatywnym wsparciem z budżetu systemu płatności bezpośrednich.</a:t>
            </a:r>
          </a:p>
          <a:p>
            <a:pPr marL="0" indent="0"/>
            <a:endParaRPr lang="pl-PL" smtClean="0">
              <a:latin typeface="Times New Roman" pitchFamily="18" charset="0"/>
              <a:cs typeface="Times New Roman" pitchFamily="18" charset="0"/>
            </a:endParaRPr>
          </a:p>
          <a:p>
            <a:pPr marL="0" indent="0"/>
            <a:endParaRPr lang="pl-PL" smtClean="0"/>
          </a:p>
          <a:p>
            <a:pPr marL="0" indent="0"/>
            <a:endParaRPr lang="pl-PL" smtClean="0"/>
          </a:p>
        </p:txBody>
      </p:sp>
      <p:sp>
        <p:nvSpPr>
          <p:cNvPr id="41987" name="Symbol zastępczy numeru slajdu 3"/>
          <p:cNvSpPr>
            <a:spLocks noGrp="1"/>
          </p:cNvSpPr>
          <p:nvPr>
            <p:ph type="sldNum" sz="quarter" idx="10"/>
          </p:nvPr>
        </p:nvSpPr>
        <p:spPr>
          <a:noFill/>
          <a:ln>
            <a:miter lim="800000"/>
            <a:headEnd/>
            <a:tailEnd/>
          </a:ln>
        </p:spPr>
        <p:txBody>
          <a:bodyPr/>
          <a:lstStyle/>
          <a:p>
            <a:pPr fontAlgn="base">
              <a:spcBef>
                <a:spcPct val="0"/>
              </a:spcBef>
              <a:spcAft>
                <a:spcPct val="0"/>
              </a:spcAft>
            </a:pPr>
            <a:fld id="{78ADC002-231F-40E2-83EE-22D658EBDB05}" type="slidenum">
              <a:rPr lang="en-GB" smtClean="0"/>
              <a:pPr fontAlgn="base">
                <a:spcBef>
                  <a:spcPct val="0"/>
                </a:spcBef>
                <a:spcAft>
                  <a:spcPct val="0"/>
                </a:spcAft>
              </a:pPr>
              <a:t>14</a:t>
            </a:fld>
            <a:endParaRPr lang="en-GB" smtClean="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ytuł 1"/>
          <p:cNvSpPr>
            <a:spLocks noGrp="1"/>
          </p:cNvSpPr>
          <p:nvPr>
            <p:ph type="title"/>
          </p:nvPr>
        </p:nvSpPr>
        <p:spPr>
          <a:xfrm>
            <a:off x="827088" y="115888"/>
            <a:ext cx="6769100" cy="792162"/>
          </a:xfrm>
        </p:spPr>
        <p:txBody>
          <a:bodyPr/>
          <a:lstStyle/>
          <a:p>
            <a:r>
              <a:rPr lang="pl-PL" sz="2400" smtClean="0"/>
              <a:t>Skutki dla Polski</a:t>
            </a:r>
          </a:p>
        </p:txBody>
      </p:sp>
      <p:sp>
        <p:nvSpPr>
          <p:cNvPr id="43010" name="Symbol zastępczy zawartości 2"/>
          <p:cNvSpPr>
            <a:spLocks noGrp="1"/>
          </p:cNvSpPr>
          <p:nvPr>
            <p:ph idx="1"/>
          </p:nvPr>
        </p:nvSpPr>
        <p:spPr>
          <a:xfrm>
            <a:off x="684213" y="836613"/>
            <a:ext cx="8280400" cy="6021387"/>
          </a:xfrm>
        </p:spPr>
        <p:txBody>
          <a:bodyPr/>
          <a:lstStyle/>
          <a:p>
            <a:endParaRPr lang="pl-PL" sz="2800" smtClean="0">
              <a:latin typeface="Times New Roman" pitchFamily="18" charset="0"/>
              <a:cs typeface="Times New Roman" pitchFamily="18" charset="0"/>
            </a:endParaRPr>
          </a:p>
          <a:p>
            <a:r>
              <a:rPr lang="pl-PL" sz="2800" smtClean="0">
                <a:latin typeface="Times New Roman" pitchFamily="18" charset="0"/>
                <a:cs typeface="Times New Roman" pitchFamily="18" charset="0"/>
              </a:rPr>
              <a:t>Możliwość zastosowania wsparcia w odniesieniu do np. wieprzowiny, mleka i produktów mlecznych, jaj, mięsa drobiowego, chmielu stanowi elastyczne podejście zorientowane na potrzeby państwa członkowskiego. Jednakże z uwagi na ograniczenie możliwości wsparcia jedynie do organizacji producentów, w przypadku Polski wsparcie to nie będzie realizowane. W Polsce takie organizacje obecnie nie występują, za wyjątkiem sektora owoców i warzyw.</a:t>
            </a:r>
          </a:p>
          <a:p>
            <a:endParaRPr lang="pl-PL" sz="2000" smtClean="0">
              <a:latin typeface="Times New Roman" pitchFamily="18" charset="0"/>
              <a:cs typeface="Times New Roman" pitchFamily="18" charset="0"/>
            </a:endParaRPr>
          </a:p>
          <a:p>
            <a:endParaRPr lang="pl-PL" sz="2000" smtClean="0">
              <a:latin typeface="Times New Roman" pitchFamily="18" charset="0"/>
              <a:cs typeface="Times New Roman" pitchFamily="18" charset="0"/>
            </a:endParaRPr>
          </a:p>
          <a:p>
            <a:endParaRPr lang="pl-PL" smtClean="0"/>
          </a:p>
        </p:txBody>
      </p:sp>
      <p:sp>
        <p:nvSpPr>
          <p:cNvPr id="43011" name="Symbol zastępczy numeru slajdu 3"/>
          <p:cNvSpPr>
            <a:spLocks noGrp="1"/>
          </p:cNvSpPr>
          <p:nvPr>
            <p:ph type="sldNum" sz="quarter" idx="10"/>
          </p:nvPr>
        </p:nvSpPr>
        <p:spPr>
          <a:noFill/>
          <a:ln>
            <a:miter lim="800000"/>
            <a:headEnd/>
            <a:tailEnd/>
          </a:ln>
        </p:spPr>
        <p:txBody>
          <a:bodyPr/>
          <a:lstStyle/>
          <a:p>
            <a:pPr fontAlgn="base">
              <a:spcBef>
                <a:spcPct val="0"/>
              </a:spcBef>
              <a:spcAft>
                <a:spcPct val="0"/>
              </a:spcAft>
            </a:pPr>
            <a:fld id="{EBB08C68-82A4-41D3-8802-85E968BFE2C6}" type="slidenum">
              <a:rPr lang="en-GB" smtClean="0"/>
              <a:pPr fontAlgn="base">
                <a:spcBef>
                  <a:spcPct val="0"/>
                </a:spcBef>
                <a:spcAft>
                  <a:spcPct val="0"/>
                </a:spcAft>
              </a:pPr>
              <a:t>15</a:t>
            </a:fld>
            <a:endParaRPr lang="en-GB" smtClean="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Tytuł 1"/>
          <p:cNvSpPr>
            <a:spLocks noGrp="1"/>
          </p:cNvSpPr>
          <p:nvPr>
            <p:ph type="title"/>
          </p:nvPr>
        </p:nvSpPr>
        <p:spPr>
          <a:xfrm>
            <a:off x="827088" y="274638"/>
            <a:ext cx="6769100" cy="633412"/>
          </a:xfrm>
        </p:spPr>
        <p:txBody>
          <a:bodyPr/>
          <a:lstStyle/>
          <a:p>
            <a:r>
              <a:rPr lang="pl-PL" sz="2400" smtClean="0"/>
              <a:t>WORR</a:t>
            </a:r>
          </a:p>
        </p:txBody>
      </p:sp>
      <p:sp>
        <p:nvSpPr>
          <p:cNvPr id="44034" name="Symbol zastępczy zawartości 2"/>
          <p:cNvSpPr>
            <a:spLocks noGrp="1"/>
          </p:cNvSpPr>
          <p:nvPr>
            <p:ph idx="1"/>
          </p:nvPr>
        </p:nvSpPr>
        <p:spPr>
          <a:xfrm>
            <a:off x="827088" y="981075"/>
            <a:ext cx="7859712" cy="5472113"/>
          </a:xfrm>
        </p:spPr>
        <p:txBody>
          <a:bodyPr/>
          <a:lstStyle/>
          <a:p>
            <a:r>
              <a:rPr lang="pl-PL" sz="2400" smtClean="0">
                <a:latin typeface="Times New Roman" pitchFamily="18" charset="0"/>
                <a:cs typeface="Times New Roman" pitchFamily="18" charset="0"/>
              </a:rPr>
              <a:t>Winorośl i wino</a:t>
            </a:r>
          </a:p>
          <a:p>
            <a:r>
              <a:rPr lang="pl-PL" sz="2400" smtClean="0">
                <a:latin typeface="Times New Roman" pitchFamily="18" charset="0"/>
                <a:cs typeface="Times New Roman" pitchFamily="18" charset="0"/>
              </a:rPr>
              <a:t>Zmiana zasad stosowania odmian winorośli do produkcji wina przez uwzględnienie możliwości stosowania, obecnie zakazanych odmian, Vitis Labrusca i ich krzyżówek z Yitis vinifera stwarza możliwości dla rozwoju krajowego sektora wina. Są to odmiany charakteryzujące się wysoką odpornością na choroby oraz warunki klimatyczne.</a:t>
            </a:r>
          </a:p>
          <a:p>
            <a:r>
              <a:rPr lang="pl-PL" sz="2400" smtClean="0">
                <a:latin typeface="Times New Roman" pitchFamily="18" charset="0"/>
                <a:cs typeface="Times New Roman" pitchFamily="18" charset="0"/>
              </a:rPr>
              <a:t>Zdefiniowanie napojów kategorii „wino” określeniami „wino odalkoholizowane” i „wino częściowo odalkoholizowane” w oparciu o zasady zawarte w rezolucjach OIV porządkuje rynek napojów winiarskich i harmonizuje przepisy w tej materii. Zmiana ta nie będzie miała wpływu na posiadaną przez Polskę możliwość wyrobu napojów fermentowanych na bazie soku winogronowego.</a:t>
            </a:r>
          </a:p>
          <a:p>
            <a:endParaRPr lang="pl-PL" sz="2400" smtClean="0"/>
          </a:p>
        </p:txBody>
      </p:sp>
      <p:sp>
        <p:nvSpPr>
          <p:cNvPr id="44035" name="Symbol zastępczy numeru slajdu 3"/>
          <p:cNvSpPr>
            <a:spLocks noGrp="1"/>
          </p:cNvSpPr>
          <p:nvPr>
            <p:ph type="sldNum" sz="quarter" idx="10"/>
          </p:nvPr>
        </p:nvSpPr>
        <p:spPr>
          <a:noFill/>
          <a:ln>
            <a:miter lim="800000"/>
            <a:headEnd/>
            <a:tailEnd/>
          </a:ln>
        </p:spPr>
        <p:txBody>
          <a:bodyPr/>
          <a:lstStyle/>
          <a:p>
            <a:pPr fontAlgn="base">
              <a:spcBef>
                <a:spcPct val="0"/>
              </a:spcBef>
              <a:spcAft>
                <a:spcPct val="0"/>
              </a:spcAft>
            </a:pPr>
            <a:fld id="{8F4C38B3-D1FE-4D42-8154-F209C32BFAB5}" type="slidenum">
              <a:rPr lang="en-GB" smtClean="0"/>
              <a:pPr fontAlgn="base">
                <a:spcBef>
                  <a:spcPct val="0"/>
                </a:spcBef>
                <a:spcAft>
                  <a:spcPct val="0"/>
                </a:spcAft>
              </a:pPr>
              <a:t>16</a:t>
            </a:fld>
            <a:endParaRPr lang="en-GB" smtClean="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ytuł 1"/>
          <p:cNvSpPr>
            <a:spLocks noGrp="1"/>
          </p:cNvSpPr>
          <p:nvPr>
            <p:ph type="title"/>
          </p:nvPr>
        </p:nvSpPr>
        <p:spPr>
          <a:xfrm>
            <a:off x="827088" y="115888"/>
            <a:ext cx="6769100" cy="576262"/>
          </a:xfrm>
        </p:spPr>
        <p:txBody>
          <a:bodyPr/>
          <a:lstStyle/>
          <a:p>
            <a:r>
              <a:rPr lang="pl-PL" sz="2400" smtClean="0"/>
              <a:t>WORR</a:t>
            </a:r>
          </a:p>
        </p:txBody>
      </p:sp>
      <p:sp>
        <p:nvSpPr>
          <p:cNvPr id="3" name="Symbol zastępczy zawartości 2"/>
          <p:cNvSpPr>
            <a:spLocks noGrp="1"/>
          </p:cNvSpPr>
          <p:nvPr>
            <p:ph idx="1"/>
          </p:nvPr>
        </p:nvSpPr>
        <p:spPr>
          <a:xfrm>
            <a:off x="539750" y="908050"/>
            <a:ext cx="8424863" cy="5545138"/>
          </a:xfrm>
        </p:spPr>
        <p:txBody>
          <a:bodyPr/>
          <a:lstStyle/>
          <a:p>
            <a:pPr marL="0" indent="0" algn="just">
              <a:buFont typeface="Wingdings" pitchFamily="2" charset="2"/>
              <a:buNone/>
              <a:defRPr/>
            </a:pPr>
            <a:r>
              <a:rPr lang="pl-PL" sz="2800" b="1" dirty="0">
                <a:latin typeface="Times New Roman" panose="02020603050405020304" pitchFamily="18" charset="0"/>
                <a:cs typeface="Times New Roman" panose="02020603050405020304" pitchFamily="18" charset="0"/>
              </a:rPr>
              <a:t>Oznaczenia </a:t>
            </a:r>
            <a:r>
              <a:rPr lang="pl-PL" sz="2800" b="1" dirty="0" smtClean="0">
                <a:latin typeface="Times New Roman" panose="02020603050405020304" pitchFamily="18" charset="0"/>
                <a:cs typeface="Times New Roman" panose="02020603050405020304" pitchFamily="18" charset="0"/>
              </a:rPr>
              <a:t>geograficzne</a:t>
            </a:r>
          </a:p>
          <a:p>
            <a:pPr algn="just">
              <a:defRPr/>
            </a:pPr>
            <a:r>
              <a:rPr lang="pl-PL" sz="2400" dirty="0" smtClean="0">
                <a:latin typeface="Times New Roman" panose="02020603050405020304" pitchFamily="18" charset="0"/>
                <a:cs typeface="Times New Roman" panose="02020603050405020304" pitchFamily="18" charset="0"/>
              </a:rPr>
              <a:t>Skrócenie </a:t>
            </a:r>
            <a:r>
              <a:rPr lang="pl-PL" sz="2400" dirty="0">
                <a:latin typeface="Times New Roman" panose="02020603050405020304" pitchFamily="18" charset="0"/>
                <a:cs typeface="Times New Roman" panose="02020603050405020304" pitchFamily="18" charset="0"/>
              </a:rPr>
              <a:t>procedury sprzeciwu wobec rejestracji oznaczenia geograficznego do jednego etapu może okazać się niewystarczające do rzetelnego przygotowania uzasadnionego oświadczenia o sprzeciwie.</a:t>
            </a:r>
          </a:p>
          <a:p>
            <a:pPr algn="just">
              <a:defRPr/>
            </a:pPr>
            <a:r>
              <a:rPr lang="pl-PL" sz="2400" dirty="0">
                <a:latin typeface="Times New Roman" panose="02020603050405020304" pitchFamily="18" charset="0"/>
                <a:cs typeface="Times New Roman" panose="02020603050405020304" pitchFamily="18" charset="0"/>
              </a:rPr>
              <a:t>Zharmonizowanie i usprawnienie procedur rejestracji oznaczeń geograficznych produktów rolnych i środków spożywczych oraz win aromatyzowanych stanowi ujednolicenie i uproszczenie systemu rejestracji oznaczeń geograficznych. W Polsce brak jest oznaczeń geograficznych aromatyzowanych produktów sektora wina.</a:t>
            </a:r>
          </a:p>
          <a:p>
            <a:pPr marL="0" indent="0" algn="just">
              <a:buFont typeface="Wingdings" pitchFamily="2" charset="2"/>
              <a:buNone/>
              <a:defRPr/>
            </a:pPr>
            <a:r>
              <a:rPr lang="pl-PL" sz="2400" dirty="0">
                <a:latin typeface="Times New Roman" panose="02020603050405020304" pitchFamily="18" charset="0"/>
                <a:cs typeface="Times New Roman" panose="02020603050405020304" pitchFamily="18" charset="0"/>
              </a:rPr>
              <a:t> </a:t>
            </a:r>
          </a:p>
          <a:p>
            <a:pPr>
              <a:defRPr/>
            </a:pPr>
            <a:endParaRPr lang="pl-PL" sz="2200" dirty="0"/>
          </a:p>
        </p:txBody>
      </p:sp>
      <p:sp>
        <p:nvSpPr>
          <p:cNvPr id="45059" name="Symbol zastępczy numeru slajdu 3"/>
          <p:cNvSpPr>
            <a:spLocks noGrp="1"/>
          </p:cNvSpPr>
          <p:nvPr>
            <p:ph type="sldNum" sz="quarter" idx="10"/>
          </p:nvPr>
        </p:nvSpPr>
        <p:spPr>
          <a:noFill/>
          <a:ln>
            <a:miter lim="800000"/>
            <a:headEnd/>
            <a:tailEnd/>
          </a:ln>
        </p:spPr>
        <p:txBody>
          <a:bodyPr/>
          <a:lstStyle/>
          <a:p>
            <a:pPr fontAlgn="base">
              <a:spcBef>
                <a:spcPct val="0"/>
              </a:spcBef>
              <a:spcAft>
                <a:spcPct val="0"/>
              </a:spcAft>
            </a:pPr>
            <a:fld id="{0A41379C-36BE-4F89-A25F-9495F99F8917}" type="slidenum">
              <a:rPr lang="en-GB" smtClean="0"/>
              <a:pPr fontAlgn="base">
                <a:spcBef>
                  <a:spcPct val="0"/>
                </a:spcBef>
                <a:spcAft>
                  <a:spcPct val="0"/>
                </a:spcAft>
              </a:pPr>
              <a:t>17</a:t>
            </a:fld>
            <a:endParaRPr lang="en-GB" smtClean="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Tytuł 1"/>
          <p:cNvSpPr>
            <a:spLocks noGrp="1"/>
          </p:cNvSpPr>
          <p:nvPr>
            <p:ph type="title"/>
          </p:nvPr>
        </p:nvSpPr>
        <p:spPr>
          <a:xfrm>
            <a:off x="827088" y="274638"/>
            <a:ext cx="7848600" cy="346075"/>
          </a:xfrm>
        </p:spPr>
        <p:txBody>
          <a:bodyPr/>
          <a:lstStyle/>
          <a:p>
            <a:r>
              <a:rPr lang="pl-PL" sz="2400" smtClean="0"/>
              <a:t>WORR</a:t>
            </a:r>
          </a:p>
        </p:txBody>
      </p:sp>
      <p:sp>
        <p:nvSpPr>
          <p:cNvPr id="46082" name="Symbol zastępczy zawartości 2"/>
          <p:cNvSpPr>
            <a:spLocks noGrp="1"/>
          </p:cNvSpPr>
          <p:nvPr>
            <p:ph idx="1"/>
          </p:nvPr>
        </p:nvSpPr>
        <p:spPr>
          <a:xfrm>
            <a:off x="611188" y="908050"/>
            <a:ext cx="8353425" cy="5545138"/>
          </a:xfrm>
        </p:spPr>
        <p:txBody>
          <a:bodyPr/>
          <a:lstStyle/>
          <a:p>
            <a:endParaRPr lang="pl-PL" sz="2400" smtClean="0">
              <a:latin typeface="Times New Roman" pitchFamily="18" charset="0"/>
              <a:cs typeface="Times New Roman" pitchFamily="18" charset="0"/>
            </a:endParaRPr>
          </a:p>
          <a:p>
            <a:r>
              <a:rPr lang="pl-PL" sz="2400" smtClean="0">
                <a:latin typeface="Times New Roman" pitchFamily="18" charset="0"/>
                <a:cs typeface="Times New Roman" pitchFamily="18" charset="0"/>
              </a:rPr>
              <a:t>Rozszerzenie zakresu ochrony oznaczeń geograficznych o produkty zarejestrowane w systemie oznaczeń geograficznych sprzedawane również na platformach handlu elektronicznego.</a:t>
            </a:r>
          </a:p>
          <a:p>
            <a:r>
              <a:rPr lang="pl-PL" sz="2400" smtClean="0">
                <a:latin typeface="Times New Roman" pitchFamily="18" charset="0"/>
                <a:cs typeface="Times New Roman" pitchFamily="18" charset="0"/>
              </a:rPr>
              <a:t>Wprowadzenie okresu przejściowego na używanie nazwy zarejestrowanej w odniesieniu do gwarantowanych tradycyjnych specjalności, w przypadku produktów, które nie spełniają wymagań specyfikacji.</a:t>
            </a:r>
          </a:p>
          <a:p>
            <a:r>
              <a:rPr lang="pl-PL" sz="2400" smtClean="0">
                <a:latin typeface="Times New Roman" pitchFamily="18" charset="0"/>
                <a:cs typeface="Times New Roman" pitchFamily="18" charset="0"/>
              </a:rPr>
              <a:t>Uproszczenie i ograniczenie procedury zatwierdzającej przez KE zmiany w specyfikacji produktu tylko do istotnych zmian (tzw. zmiany „unijne”).</a:t>
            </a:r>
          </a:p>
          <a:p>
            <a:endParaRPr lang="pl-PL" smtClean="0"/>
          </a:p>
        </p:txBody>
      </p:sp>
      <p:sp>
        <p:nvSpPr>
          <p:cNvPr id="46083" name="Symbol zastępczy numeru slajdu 3"/>
          <p:cNvSpPr>
            <a:spLocks noGrp="1"/>
          </p:cNvSpPr>
          <p:nvPr>
            <p:ph type="sldNum" sz="quarter" idx="10"/>
          </p:nvPr>
        </p:nvSpPr>
        <p:spPr>
          <a:noFill/>
          <a:ln>
            <a:miter lim="800000"/>
            <a:headEnd/>
            <a:tailEnd/>
          </a:ln>
        </p:spPr>
        <p:txBody>
          <a:bodyPr/>
          <a:lstStyle/>
          <a:p>
            <a:pPr fontAlgn="base">
              <a:spcBef>
                <a:spcPct val="0"/>
              </a:spcBef>
              <a:spcAft>
                <a:spcPct val="0"/>
              </a:spcAft>
            </a:pPr>
            <a:fld id="{E96ADCEE-02C0-4E7B-9DF9-B0BA2946BDB7}" type="slidenum">
              <a:rPr lang="en-GB" smtClean="0"/>
              <a:pPr fontAlgn="base">
                <a:spcBef>
                  <a:spcPct val="0"/>
                </a:spcBef>
                <a:spcAft>
                  <a:spcPct val="0"/>
                </a:spcAft>
              </a:pPr>
              <a:t>18</a:t>
            </a:fld>
            <a:endParaRPr lang="en-GB" smtClean="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Tytuł 1"/>
          <p:cNvSpPr>
            <a:spLocks noGrp="1"/>
          </p:cNvSpPr>
          <p:nvPr>
            <p:ph type="title"/>
          </p:nvPr>
        </p:nvSpPr>
        <p:spPr/>
        <p:txBody>
          <a:bodyPr/>
          <a:lstStyle/>
          <a:p>
            <a:r>
              <a:rPr lang="pl-PL" sz="2400" smtClean="0"/>
              <a:t>WORR</a:t>
            </a:r>
          </a:p>
        </p:txBody>
      </p:sp>
      <p:sp>
        <p:nvSpPr>
          <p:cNvPr id="47106" name="Symbol zastępczy zawartości 2"/>
          <p:cNvSpPr>
            <a:spLocks noGrp="1"/>
          </p:cNvSpPr>
          <p:nvPr>
            <p:ph idx="1"/>
          </p:nvPr>
        </p:nvSpPr>
        <p:spPr>
          <a:xfrm>
            <a:off x="539750" y="1600200"/>
            <a:ext cx="8424863" cy="4852988"/>
          </a:xfrm>
        </p:spPr>
        <p:txBody>
          <a:bodyPr/>
          <a:lstStyle/>
          <a:p>
            <a:pPr>
              <a:buFont typeface="Wingdings" pitchFamily="2" charset="2"/>
              <a:buNone/>
            </a:pPr>
            <a:r>
              <a:rPr lang="pl-PL" b="1" smtClean="0">
                <a:latin typeface="Times New Roman" pitchFamily="18" charset="0"/>
                <a:cs typeface="Times New Roman" pitchFamily="18" charset="0"/>
              </a:rPr>
              <a:t>Obrót i handel</a:t>
            </a:r>
          </a:p>
          <a:p>
            <a:r>
              <a:rPr lang="pl-PL" smtClean="0">
                <a:latin typeface="Times New Roman" pitchFamily="18" charset="0"/>
                <a:cs typeface="Times New Roman" pitchFamily="18" charset="0"/>
              </a:rPr>
              <a:t>Likwidacja refundacji wywozowych. </a:t>
            </a:r>
          </a:p>
          <a:p>
            <a:r>
              <a:rPr lang="pl-PL" smtClean="0">
                <a:latin typeface="Times New Roman" pitchFamily="18" charset="0"/>
                <a:cs typeface="Times New Roman" pitchFamily="18" charset="0"/>
              </a:rPr>
              <a:t>Włączenie zagadnień jakości handlowej, w odniesieniu do systemu kontroli i kar, jest pozytywnym elementem wchodzącym w zakres polityki zarządzania rynkiem.</a:t>
            </a:r>
            <a:endParaRPr lang="pl-PL" smtClean="0"/>
          </a:p>
        </p:txBody>
      </p:sp>
      <p:sp>
        <p:nvSpPr>
          <p:cNvPr id="47107" name="Symbol zastępczy numeru slajdu 3"/>
          <p:cNvSpPr>
            <a:spLocks noGrp="1"/>
          </p:cNvSpPr>
          <p:nvPr>
            <p:ph type="sldNum" sz="quarter" idx="10"/>
          </p:nvPr>
        </p:nvSpPr>
        <p:spPr>
          <a:noFill/>
          <a:ln>
            <a:miter lim="800000"/>
            <a:headEnd/>
            <a:tailEnd/>
          </a:ln>
        </p:spPr>
        <p:txBody>
          <a:bodyPr/>
          <a:lstStyle/>
          <a:p>
            <a:pPr fontAlgn="base">
              <a:spcBef>
                <a:spcPct val="0"/>
              </a:spcBef>
              <a:spcAft>
                <a:spcPct val="0"/>
              </a:spcAft>
            </a:pPr>
            <a:fld id="{D8AF30F2-AEFA-4026-B2E1-8046FF8043E8}" type="slidenum">
              <a:rPr lang="en-GB" smtClean="0"/>
              <a:pPr fontAlgn="base">
                <a:spcBef>
                  <a:spcPct val="0"/>
                </a:spcBef>
                <a:spcAft>
                  <a:spcPct val="0"/>
                </a:spcAft>
              </a:pPr>
              <a:t>19</a:t>
            </a:fld>
            <a:endParaRPr lang="en-GB"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ela 3"/>
          <p:cNvGraphicFramePr>
            <a:graphicFrameLocks noGrp="1"/>
          </p:cNvGraphicFramePr>
          <p:nvPr/>
        </p:nvGraphicFramePr>
        <p:xfrm>
          <a:off x="179388" y="1916113"/>
          <a:ext cx="8785225" cy="3389312"/>
        </p:xfrm>
        <a:graphic>
          <a:graphicData uri="http://schemas.openxmlformats.org/drawingml/2006/table">
            <a:tbl>
              <a:tblPr firstRow="1" bandRow="1">
                <a:tableStyleId>{5C22544A-7EE6-4342-B048-85BDC9FD1C3A}</a:tableStyleId>
              </a:tblPr>
              <a:tblGrid>
                <a:gridCol w="1414530"/>
                <a:gridCol w="893387"/>
                <a:gridCol w="893387"/>
                <a:gridCol w="893387"/>
                <a:gridCol w="967836"/>
                <a:gridCol w="893387"/>
                <a:gridCol w="967836"/>
                <a:gridCol w="893387"/>
                <a:gridCol w="967837"/>
              </a:tblGrid>
              <a:tr h="280040">
                <a:tc>
                  <a:txBody>
                    <a:bodyPr/>
                    <a:lstStyle/>
                    <a:p>
                      <a:r>
                        <a:rPr lang="pl-PL" sz="1200" dirty="0" smtClean="0"/>
                        <a:t>Ceny bieżące </a:t>
                      </a:r>
                      <a:endParaRPr lang="pl-PL" sz="1200" dirty="0"/>
                    </a:p>
                  </a:txBody>
                  <a:tcPr/>
                </a:tc>
                <a:tc>
                  <a:txBody>
                    <a:bodyPr/>
                    <a:lstStyle/>
                    <a:p>
                      <a:r>
                        <a:rPr lang="pl-PL" sz="1200" dirty="0" smtClean="0"/>
                        <a:t>2021</a:t>
                      </a:r>
                      <a:endParaRPr lang="pl-PL" sz="1200" dirty="0"/>
                    </a:p>
                  </a:txBody>
                  <a:tcPr/>
                </a:tc>
                <a:tc>
                  <a:txBody>
                    <a:bodyPr/>
                    <a:lstStyle/>
                    <a:p>
                      <a:r>
                        <a:rPr lang="pl-PL" sz="1200" dirty="0" smtClean="0"/>
                        <a:t>2022</a:t>
                      </a:r>
                      <a:endParaRPr lang="pl-PL" sz="1200" dirty="0"/>
                    </a:p>
                  </a:txBody>
                  <a:tcPr/>
                </a:tc>
                <a:tc>
                  <a:txBody>
                    <a:bodyPr/>
                    <a:lstStyle/>
                    <a:p>
                      <a:r>
                        <a:rPr lang="pl-PL" sz="1200" dirty="0" smtClean="0"/>
                        <a:t>2023</a:t>
                      </a:r>
                      <a:endParaRPr lang="pl-PL" sz="1200" dirty="0"/>
                    </a:p>
                  </a:txBody>
                  <a:tcPr/>
                </a:tc>
                <a:tc>
                  <a:txBody>
                    <a:bodyPr/>
                    <a:lstStyle/>
                    <a:p>
                      <a:r>
                        <a:rPr lang="pl-PL" sz="1200" dirty="0" smtClean="0"/>
                        <a:t>2024</a:t>
                      </a:r>
                      <a:endParaRPr lang="pl-PL" sz="1200" dirty="0"/>
                    </a:p>
                  </a:txBody>
                  <a:tcPr/>
                </a:tc>
                <a:tc>
                  <a:txBody>
                    <a:bodyPr/>
                    <a:lstStyle/>
                    <a:p>
                      <a:r>
                        <a:rPr lang="pl-PL" sz="1200" dirty="0" smtClean="0"/>
                        <a:t>2025</a:t>
                      </a:r>
                      <a:endParaRPr lang="pl-PL" sz="1200" dirty="0"/>
                    </a:p>
                  </a:txBody>
                  <a:tcPr/>
                </a:tc>
                <a:tc>
                  <a:txBody>
                    <a:bodyPr/>
                    <a:lstStyle/>
                    <a:p>
                      <a:r>
                        <a:rPr lang="pl-PL" sz="1200" dirty="0" smtClean="0"/>
                        <a:t>2026</a:t>
                      </a:r>
                      <a:endParaRPr lang="pl-PL" sz="1200" dirty="0"/>
                    </a:p>
                  </a:txBody>
                  <a:tcPr/>
                </a:tc>
                <a:tc>
                  <a:txBody>
                    <a:bodyPr/>
                    <a:lstStyle/>
                    <a:p>
                      <a:r>
                        <a:rPr lang="pl-PL" sz="1200" dirty="0" smtClean="0"/>
                        <a:t>2027</a:t>
                      </a:r>
                      <a:endParaRPr lang="pl-PL" sz="1200" dirty="0"/>
                    </a:p>
                  </a:txBody>
                  <a:tcPr/>
                </a:tc>
                <a:tc>
                  <a:txBody>
                    <a:bodyPr/>
                    <a:lstStyle/>
                    <a:p>
                      <a:r>
                        <a:rPr lang="pl-PL" sz="1200" dirty="0" smtClean="0"/>
                        <a:t>Razem</a:t>
                      </a:r>
                      <a:endParaRPr lang="pl-PL" sz="1200"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l-PL" sz="1200" b="0" i="0" u="none" strike="noStrike" kern="1200" baseline="0" dirty="0" smtClean="0">
                          <a:solidFill>
                            <a:schemeClr val="dk1"/>
                          </a:solidFill>
                          <a:latin typeface="+mn-lt"/>
                          <a:ea typeface="+mn-ea"/>
                          <a:cs typeface="+mn-cs"/>
                        </a:rPr>
                        <a:t>Rolnictwo i polityka morska </a:t>
                      </a:r>
                    </a:p>
                    <a:p>
                      <a:endParaRPr lang="pl-PL"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pl-PL" sz="1200" b="0" i="0" u="none" strike="noStrike" kern="1200" baseline="0" dirty="0" smtClean="0">
                          <a:solidFill>
                            <a:schemeClr val="dk1"/>
                          </a:solidFill>
                          <a:latin typeface="+mn-lt"/>
                          <a:ea typeface="+mn-ea"/>
                          <a:cs typeface="+mn-cs"/>
                        </a:rPr>
                        <a:t>52 536 </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pl-PL" sz="1200" b="0" i="0" u="none" strike="noStrike" kern="1200" baseline="0" dirty="0" smtClean="0">
                          <a:solidFill>
                            <a:schemeClr val="dk1"/>
                          </a:solidFill>
                          <a:latin typeface="+mn-lt"/>
                          <a:ea typeface="+mn-ea"/>
                          <a:cs typeface="+mn-cs"/>
                        </a:rPr>
                        <a:t>52 782 </a:t>
                      </a:r>
                    </a:p>
                    <a:p>
                      <a:pPr algn="ctr"/>
                      <a:endParaRPr lang="pl-PL"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pl-PL" sz="1200" b="0" i="0" u="none" strike="noStrike" kern="1200" baseline="0" dirty="0" smtClean="0">
                          <a:solidFill>
                            <a:schemeClr val="dk1"/>
                          </a:solidFill>
                          <a:latin typeface="+mn-lt"/>
                          <a:ea typeface="+mn-ea"/>
                          <a:cs typeface="+mn-cs"/>
                        </a:rPr>
                        <a:t>53 066 </a:t>
                      </a:r>
                    </a:p>
                    <a:p>
                      <a:pPr algn="ctr"/>
                      <a:endParaRPr lang="pl-PL"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pl-PL" sz="1200" b="0" i="0" u="none" strike="noStrike" kern="1200" baseline="0" dirty="0" smtClean="0">
                          <a:solidFill>
                            <a:schemeClr val="dk1"/>
                          </a:solidFill>
                          <a:latin typeface="+mn-lt"/>
                          <a:ea typeface="+mn-ea"/>
                          <a:cs typeface="+mn-cs"/>
                        </a:rPr>
                        <a:t>53 227 </a:t>
                      </a:r>
                    </a:p>
                    <a:p>
                      <a:pPr algn="ctr"/>
                      <a:endParaRPr lang="pl-PL"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pl-PL" sz="1200" b="0" i="0" u="none" strike="noStrike" kern="1200" baseline="0" dirty="0" smtClean="0">
                          <a:solidFill>
                            <a:schemeClr val="dk1"/>
                          </a:solidFill>
                          <a:latin typeface="+mn-lt"/>
                          <a:ea typeface="+mn-ea"/>
                          <a:cs typeface="+mn-cs"/>
                        </a:rPr>
                        <a:t>53 389 </a:t>
                      </a:r>
                    </a:p>
                    <a:p>
                      <a:pPr algn="ctr"/>
                      <a:endParaRPr lang="pl-PL"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pl-PL" sz="1200" b="0" i="0" u="none" strike="noStrike" kern="1200" baseline="0" dirty="0" smtClean="0">
                          <a:solidFill>
                            <a:schemeClr val="dk1"/>
                          </a:solidFill>
                          <a:latin typeface="+mn-lt"/>
                          <a:ea typeface="+mn-ea"/>
                          <a:cs typeface="+mn-cs"/>
                        </a:rPr>
                        <a:t>53 552 </a:t>
                      </a:r>
                    </a:p>
                    <a:p>
                      <a:pPr algn="ctr"/>
                      <a:endParaRPr lang="pl-PL"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pl-PL" sz="1200" b="0" i="0" u="none" strike="noStrike" kern="1200" baseline="0" dirty="0" smtClean="0">
                          <a:solidFill>
                            <a:schemeClr val="dk1"/>
                          </a:solidFill>
                          <a:latin typeface="+mn-lt"/>
                          <a:ea typeface="+mn-ea"/>
                          <a:cs typeface="+mn-cs"/>
                        </a:rPr>
                        <a:t>53 712 </a:t>
                      </a:r>
                    </a:p>
                    <a:p>
                      <a:pPr algn="ctr"/>
                      <a:endParaRPr lang="pl-PL"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pl-PL" sz="1200" b="0" i="0" u="none" strike="noStrike" kern="1200" baseline="0" dirty="0" smtClean="0">
                          <a:solidFill>
                            <a:schemeClr val="dk1"/>
                          </a:solidFill>
                          <a:latin typeface="+mn-lt"/>
                          <a:ea typeface="+mn-ea"/>
                          <a:cs typeface="+mn-cs"/>
                        </a:rPr>
                        <a:t>372 264 </a:t>
                      </a:r>
                    </a:p>
                    <a:p>
                      <a:pPr algn="ctr"/>
                      <a:endParaRPr lang="pl-PL" sz="1200"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l-PL" sz="1200" b="0" i="0" u="none" strike="noStrike" kern="1200" baseline="0" dirty="0" smtClean="0">
                          <a:solidFill>
                            <a:schemeClr val="dk1"/>
                          </a:solidFill>
                          <a:latin typeface="+mn-lt"/>
                          <a:ea typeface="+mn-ea"/>
                          <a:cs typeface="+mn-cs"/>
                        </a:rPr>
                        <a:t>Europejski Fundusz Rolniczy Gwarancji (EFRG</a:t>
                      </a:r>
                    </a:p>
                    <a:p>
                      <a:endParaRPr lang="pl-PL"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pl-PL" sz="1200" b="0" i="0" u="none" strike="noStrike" kern="1200" baseline="0" dirty="0" smtClean="0">
                          <a:solidFill>
                            <a:schemeClr val="dk1"/>
                          </a:solidFill>
                          <a:latin typeface="+mn-lt"/>
                          <a:ea typeface="+mn-ea"/>
                          <a:cs typeface="+mn-cs"/>
                        </a:rPr>
                        <a:t>40 300 </a:t>
                      </a:r>
                    </a:p>
                    <a:p>
                      <a:pPr algn="ctr"/>
                      <a:endParaRPr lang="pl-PL"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pl-PL" sz="1200" b="0" i="0" u="none" strike="noStrike" kern="1200" baseline="0" dirty="0" smtClean="0">
                          <a:solidFill>
                            <a:schemeClr val="dk1"/>
                          </a:solidFill>
                          <a:latin typeface="+mn-lt"/>
                          <a:ea typeface="+mn-ea"/>
                          <a:cs typeface="+mn-cs"/>
                        </a:rPr>
                        <a:t>40 527 </a:t>
                      </a:r>
                    </a:p>
                    <a:p>
                      <a:pPr algn="ctr"/>
                      <a:endParaRPr lang="pl-PL"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pl-PL" sz="1200" b="0" i="0" u="none" strike="noStrike" kern="1200" baseline="0" dirty="0" smtClean="0">
                          <a:solidFill>
                            <a:schemeClr val="dk1"/>
                          </a:solidFill>
                          <a:latin typeface="+mn-lt"/>
                          <a:ea typeface="+mn-ea"/>
                          <a:cs typeface="+mn-cs"/>
                        </a:rPr>
                        <a:t>40 791 </a:t>
                      </a:r>
                    </a:p>
                    <a:p>
                      <a:pPr algn="ctr"/>
                      <a:endParaRPr lang="pl-PL"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pl-PL" sz="1200" b="0" i="0" u="none" strike="noStrike" kern="1200" baseline="0" dirty="0" smtClean="0">
                          <a:solidFill>
                            <a:schemeClr val="dk1"/>
                          </a:solidFill>
                          <a:latin typeface="+mn-lt"/>
                          <a:ea typeface="+mn-ea"/>
                          <a:cs typeface="+mn-cs"/>
                        </a:rPr>
                        <a:t>40 931 </a:t>
                      </a:r>
                    </a:p>
                    <a:p>
                      <a:pPr algn="ctr"/>
                      <a:endParaRPr lang="pl-PL"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pl-PL" sz="1200" b="0" i="0" u="none" strike="noStrike" kern="1200" baseline="0" dirty="0" smtClean="0">
                          <a:solidFill>
                            <a:schemeClr val="dk1"/>
                          </a:solidFill>
                          <a:latin typeface="+mn-lt"/>
                          <a:ea typeface="+mn-ea"/>
                          <a:cs typeface="+mn-cs"/>
                        </a:rPr>
                        <a:t>41 072 </a:t>
                      </a:r>
                    </a:p>
                    <a:p>
                      <a:pPr algn="ctr"/>
                      <a:endParaRPr lang="pl-PL"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pl-PL" sz="1200" b="0" i="0" u="none" strike="noStrike" kern="1200" baseline="0" dirty="0" smtClean="0">
                          <a:solidFill>
                            <a:schemeClr val="dk1"/>
                          </a:solidFill>
                          <a:latin typeface="+mn-lt"/>
                          <a:ea typeface="+mn-ea"/>
                          <a:cs typeface="+mn-cs"/>
                        </a:rPr>
                        <a:t>41 214 </a:t>
                      </a:r>
                    </a:p>
                    <a:p>
                      <a:pPr algn="ctr"/>
                      <a:endParaRPr lang="pl-PL"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pl-PL" sz="1200" b="0" i="0" u="none" strike="noStrike" kern="1200" baseline="0" dirty="0" smtClean="0">
                          <a:solidFill>
                            <a:schemeClr val="dk1"/>
                          </a:solidFill>
                          <a:latin typeface="+mn-lt"/>
                          <a:ea typeface="+mn-ea"/>
                          <a:cs typeface="+mn-cs"/>
                        </a:rPr>
                        <a:t>41 357 </a:t>
                      </a:r>
                    </a:p>
                    <a:p>
                      <a:pPr algn="ctr"/>
                      <a:endParaRPr lang="pl-PL"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pl-PL" sz="1200" b="0" i="0" u="none" strike="noStrike" kern="1200" baseline="0" dirty="0" smtClean="0">
                          <a:solidFill>
                            <a:schemeClr val="dk1"/>
                          </a:solidFill>
                          <a:latin typeface="+mn-lt"/>
                          <a:ea typeface="+mn-ea"/>
                          <a:cs typeface="+mn-cs"/>
                        </a:rPr>
                        <a:t>286 195 </a:t>
                      </a:r>
                    </a:p>
                    <a:p>
                      <a:pPr algn="ctr"/>
                      <a:endParaRPr lang="pl-PL" sz="1200"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l-PL" sz="1200" b="0" i="0" u="none" strike="noStrike" kern="1200" baseline="0" dirty="0" smtClean="0">
                          <a:solidFill>
                            <a:schemeClr val="dk1"/>
                          </a:solidFill>
                          <a:latin typeface="+mn-lt"/>
                          <a:ea typeface="+mn-ea"/>
                          <a:cs typeface="+mn-cs"/>
                        </a:rPr>
                        <a:t>Europejski Fundusz Rolny na rzecz Rozwoju Obszarów Wiejskich (EFRROW</a:t>
                      </a:r>
                    </a:p>
                    <a:p>
                      <a:endParaRPr lang="pl-PL"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pl-PL" sz="1200" b="0" i="0" u="none" strike="noStrike" kern="1200" baseline="0" dirty="0" smtClean="0">
                          <a:solidFill>
                            <a:schemeClr val="dk1"/>
                          </a:solidFill>
                          <a:latin typeface="+mn-lt"/>
                          <a:ea typeface="+mn-ea"/>
                          <a:cs typeface="+mn-cs"/>
                        </a:rPr>
                        <a:t>11 259 </a:t>
                      </a:r>
                    </a:p>
                    <a:p>
                      <a:pPr algn="ctr"/>
                      <a:endParaRPr lang="pl-PL"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pl-PL" sz="1200" b="0" i="0" u="none" strike="noStrike" kern="1200" baseline="0" dirty="0" smtClean="0">
                          <a:solidFill>
                            <a:schemeClr val="dk1"/>
                          </a:solidFill>
                          <a:latin typeface="+mn-lt"/>
                          <a:ea typeface="+mn-ea"/>
                          <a:cs typeface="+mn-cs"/>
                        </a:rPr>
                        <a:t>11 259 </a:t>
                      </a:r>
                    </a:p>
                    <a:p>
                      <a:pPr algn="ctr"/>
                      <a:endParaRPr lang="pl-PL"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pl-PL" sz="1200" b="0" i="0" u="none" strike="noStrike" kern="1200" baseline="0" dirty="0" smtClean="0">
                          <a:solidFill>
                            <a:schemeClr val="dk1"/>
                          </a:solidFill>
                          <a:latin typeface="+mn-lt"/>
                          <a:ea typeface="+mn-ea"/>
                          <a:cs typeface="+mn-cs"/>
                        </a:rPr>
                        <a:t>11 259 </a:t>
                      </a:r>
                    </a:p>
                    <a:p>
                      <a:pPr algn="ctr"/>
                      <a:endParaRPr lang="pl-PL"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pl-PL" sz="1200" b="0" i="0" u="none" strike="noStrike" kern="1200" baseline="0" dirty="0" smtClean="0">
                          <a:solidFill>
                            <a:schemeClr val="dk1"/>
                          </a:solidFill>
                          <a:latin typeface="+mn-lt"/>
                          <a:ea typeface="+mn-ea"/>
                          <a:cs typeface="+mn-cs"/>
                        </a:rPr>
                        <a:t>11 259 </a:t>
                      </a:r>
                    </a:p>
                    <a:p>
                      <a:pPr algn="ctr"/>
                      <a:endParaRPr lang="pl-PL"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pl-PL" sz="1200" b="0" i="0" u="none" strike="noStrike" kern="1200" baseline="0" dirty="0" smtClean="0">
                          <a:solidFill>
                            <a:schemeClr val="dk1"/>
                          </a:solidFill>
                          <a:latin typeface="+mn-lt"/>
                          <a:ea typeface="+mn-ea"/>
                          <a:cs typeface="+mn-cs"/>
                        </a:rPr>
                        <a:t>11 259 </a:t>
                      </a:r>
                    </a:p>
                    <a:p>
                      <a:pPr algn="ctr"/>
                      <a:endParaRPr lang="pl-PL"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pl-PL" sz="1200" b="0" i="0" u="none" strike="noStrike" kern="1200" baseline="0" dirty="0" smtClean="0">
                          <a:solidFill>
                            <a:schemeClr val="dk1"/>
                          </a:solidFill>
                          <a:latin typeface="+mn-lt"/>
                          <a:ea typeface="+mn-ea"/>
                          <a:cs typeface="+mn-cs"/>
                        </a:rPr>
                        <a:t>11 259 </a:t>
                      </a:r>
                    </a:p>
                    <a:p>
                      <a:pPr algn="ctr"/>
                      <a:endParaRPr lang="pl-PL"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pl-PL" sz="1200" b="0" i="0" u="none" strike="noStrike" kern="1200" baseline="0" dirty="0" smtClean="0">
                          <a:solidFill>
                            <a:schemeClr val="dk1"/>
                          </a:solidFill>
                          <a:latin typeface="+mn-lt"/>
                          <a:ea typeface="+mn-ea"/>
                          <a:cs typeface="+mn-cs"/>
                        </a:rPr>
                        <a:t>11 259 </a:t>
                      </a:r>
                    </a:p>
                    <a:p>
                      <a:pPr algn="ctr"/>
                      <a:endParaRPr lang="pl-PL"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pl-PL" sz="1200" b="0" i="0" u="none" strike="noStrike" kern="1200" baseline="0" dirty="0" smtClean="0">
                          <a:solidFill>
                            <a:schemeClr val="dk1"/>
                          </a:solidFill>
                          <a:latin typeface="+mn-lt"/>
                          <a:ea typeface="+mn-ea"/>
                          <a:cs typeface="+mn-cs"/>
                        </a:rPr>
                        <a:t>78 811 </a:t>
                      </a:r>
                    </a:p>
                    <a:p>
                      <a:pPr algn="ctr"/>
                      <a:endParaRPr lang="pl-PL" sz="1200"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l-PL" sz="1200" b="0" i="0" u="none" strike="noStrike" kern="1200" baseline="0" dirty="0" smtClean="0">
                          <a:solidFill>
                            <a:schemeClr val="dk1"/>
                          </a:solidFill>
                          <a:latin typeface="+mn-lt"/>
                          <a:ea typeface="+mn-ea"/>
                          <a:cs typeface="+mn-cs"/>
                        </a:rPr>
                        <a:t>Europejski Fundusz Morski i Rybacki </a:t>
                      </a:r>
                    </a:p>
                    <a:p>
                      <a:endParaRPr lang="pl-PL"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pl-PL" sz="1200" b="0" i="0" u="none" strike="noStrike" kern="1200" baseline="0" dirty="0" smtClean="0">
                          <a:solidFill>
                            <a:schemeClr val="dk1"/>
                          </a:solidFill>
                          <a:latin typeface="+mn-lt"/>
                          <a:ea typeface="+mn-ea"/>
                          <a:cs typeface="+mn-cs"/>
                        </a:rPr>
                        <a:t>827 </a:t>
                      </a:r>
                    </a:p>
                    <a:p>
                      <a:pPr algn="ctr"/>
                      <a:endParaRPr lang="pl-PL"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pl-PL" sz="1200" b="0" i="0" u="none" strike="noStrike" kern="1200" baseline="0" dirty="0" smtClean="0">
                          <a:solidFill>
                            <a:schemeClr val="dk1"/>
                          </a:solidFill>
                          <a:latin typeface="+mn-lt"/>
                          <a:ea typeface="+mn-ea"/>
                          <a:cs typeface="+mn-cs"/>
                        </a:rPr>
                        <a:t>843 </a:t>
                      </a:r>
                    </a:p>
                    <a:p>
                      <a:pPr algn="ctr"/>
                      <a:endParaRPr lang="pl-PL"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pl-PL" sz="1200" b="0" i="0" u="none" strike="noStrike" kern="1200" baseline="0" dirty="0" smtClean="0">
                          <a:solidFill>
                            <a:schemeClr val="dk1"/>
                          </a:solidFill>
                          <a:latin typeface="+mn-lt"/>
                          <a:ea typeface="+mn-ea"/>
                          <a:cs typeface="+mn-cs"/>
                        </a:rPr>
                        <a:t>860 </a:t>
                      </a:r>
                    </a:p>
                    <a:p>
                      <a:pPr algn="ctr"/>
                      <a:endParaRPr lang="pl-PL"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pl-PL" sz="1200" b="0" i="0" u="none" strike="noStrike" kern="1200" baseline="0" dirty="0" smtClean="0">
                          <a:solidFill>
                            <a:schemeClr val="dk1"/>
                          </a:solidFill>
                          <a:latin typeface="+mn-lt"/>
                          <a:ea typeface="+mn-ea"/>
                          <a:cs typeface="+mn-cs"/>
                        </a:rPr>
                        <a:t>877 </a:t>
                      </a:r>
                    </a:p>
                    <a:p>
                      <a:pPr algn="ctr"/>
                      <a:endParaRPr lang="pl-PL"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pl-PL" sz="1200" b="0" i="0" u="none" strike="noStrike" kern="1200" baseline="0" dirty="0" smtClean="0">
                          <a:solidFill>
                            <a:schemeClr val="dk1"/>
                          </a:solidFill>
                          <a:latin typeface="+mn-lt"/>
                          <a:ea typeface="+mn-ea"/>
                          <a:cs typeface="+mn-cs"/>
                        </a:rPr>
                        <a:t>895 </a:t>
                      </a:r>
                    </a:p>
                    <a:p>
                      <a:pPr algn="ctr"/>
                      <a:endParaRPr lang="pl-PL"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pl-PL" sz="1200" b="0" i="0" u="none" strike="noStrike" kern="1200" baseline="0" dirty="0" smtClean="0">
                          <a:solidFill>
                            <a:schemeClr val="dk1"/>
                          </a:solidFill>
                          <a:latin typeface="+mn-lt"/>
                          <a:ea typeface="+mn-ea"/>
                          <a:cs typeface="+mn-cs"/>
                        </a:rPr>
                        <a:t>913 </a:t>
                      </a:r>
                    </a:p>
                    <a:p>
                      <a:pPr algn="ctr"/>
                      <a:endParaRPr lang="pl-PL"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pl-PL" sz="1200" b="0" i="0" u="none" strike="noStrike" kern="1200" baseline="0" dirty="0" smtClean="0">
                          <a:solidFill>
                            <a:schemeClr val="dk1"/>
                          </a:solidFill>
                          <a:latin typeface="+mn-lt"/>
                          <a:ea typeface="+mn-ea"/>
                          <a:cs typeface="+mn-cs"/>
                        </a:rPr>
                        <a:t>926 </a:t>
                      </a:r>
                    </a:p>
                    <a:p>
                      <a:pPr algn="ctr"/>
                      <a:endParaRPr lang="pl-PL"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pl-PL" sz="1200" b="0" i="0" u="none" strike="noStrike" kern="1200" baseline="0" dirty="0" smtClean="0">
                          <a:solidFill>
                            <a:schemeClr val="dk1"/>
                          </a:solidFill>
                          <a:latin typeface="+mn-lt"/>
                          <a:ea typeface="+mn-ea"/>
                          <a:cs typeface="+mn-cs"/>
                        </a:rPr>
                        <a:t>6 140 </a:t>
                      </a:r>
                    </a:p>
                    <a:p>
                      <a:pPr algn="ctr"/>
                      <a:endParaRPr lang="pl-PL" sz="1200" dirty="0"/>
                    </a:p>
                  </a:txBody>
                  <a:tcPr/>
                </a:tc>
              </a:tr>
            </a:tbl>
          </a:graphicData>
        </a:graphic>
      </p:graphicFrame>
      <p:sp>
        <p:nvSpPr>
          <p:cNvPr id="29759" name="Prostokąt 4"/>
          <p:cNvSpPr>
            <a:spLocks noChangeArrowheads="1"/>
          </p:cNvSpPr>
          <p:nvPr/>
        </p:nvSpPr>
        <p:spPr bwMode="auto">
          <a:xfrm>
            <a:off x="395288" y="476250"/>
            <a:ext cx="7921625" cy="369888"/>
          </a:xfrm>
          <a:prstGeom prst="rect">
            <a:avLst/>
          </a:prstGeom>
          <a:noFill/>
          <a:ln w="9525">
            <a:noFill/>
            <a:miter lim="800000"/>
            <a:headEnd/>
            <a:tailEnd/>
          </a:ln>
        </p:spPr>
        <p:txBody>
          <a:bodyPr>
            <a:spAutoFit/>
          </a:bodyPr>
          <a:lstStyle/>
          <a:p>
            <a:r>
              <a:rPr lang="pl-PL" b="1">
                <a:solidFill>
                  <a:srgbClr val="000000"/>
                </a:solidFill>
                <a:latin typeface="Calibri" pitchFamily="34" charset="0"/>
              </a:rPr>
              <a:t>WIELOLETNIE RAMY FINANSOWE 2021-2027 (ZOBOWIĄZANIA, mln Euro)</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Tytuł 1"/>
          <p:cNvSpPr>
            <a:spLocks noGrp="1"/>
          </p:cNvSpPr>
          <p:nvPr>
            <p:ph type="title"/>
          </p:nvPr>
        </p:nvSpPr>
        <p:spPr>
          <a:xfrm>
            <a:off x="827088" y="274638"/>
            <a:ext cx="6769100" cy="633412"/>
          </a:xfrm>
        </p:spPr>
        <p:txBody>
          <a:bodyPr/>
          <a:lstStyle/>
          <a:p>
            <a:r>
              <a:rPr lang="pl-PL" sz="3200" u="sng" smtClean="0">
                <a:latin typeface="Times New Roman" pitchFamily="18" charset="0"/>
                <a:cs typeface="Times New Roman" pitchFamily="18" charset="0"/>
              </a:rPr>
              <a:t>PŁATNOŚCI BEZPOŚREDNIE</a:t>
            </a:r>
            <a:r>
              <a:rPr lang="pl-PL" sz="3200" smtClean="0">
                <a:latin typeface="Times New Roman" pitchFamily="18" charset="0"/>
                <a:cs typeface="Times New Roman" pitchFamily="18" charset="0"/>
              </a:rPr>
              <a:t/>
            </a:r>
            <a:br>
              <a:rPr lang="pl-PL" sz="3200" smtClean="0">
                <a:latin typeface="Times New Roman" pitchFamily="18" charset="0"/>
                <a:cs typeface="Times New Roman" pitchFamily="18" charset="0"/>
              </a:rPr>
            </a:br>
            <a:endParaRPr lang="pl-PL" sz="3200" smtClean="0">
              <a:latin typeface="Times New Roman" pitchFamily="18" charset="0"/>
              <a:cs typeface="Times New Roman" pitchFamily="18" charset="0"/>
            </a:endParaRPr>
          </a:p>
        </p:txBody>
      </p:sp>
      <p:sp>
        <p:nvSpPr>
          <p:cNvPr id="3" name="Symbol zastępczy zawartości 2"/>
          <p:cNvSpPr>
            <a:spLocks noGrp="1"/>
          </p:cNvSpPr>
          <p:nvPr>
            <p:ph idx="1"/>
          </p:nvPr>
        </p:nvSpPr>
        <p:spPr>
          <a:xfrm>
            <a:off x="611188" y="765175"/>
            <a:ext cx="8353425" cy="5976938"/>
          </a:xfrm>
        </p:spPr>
        <p:txBody>
          <a:bodyPr/>
          <a:lstStyle/>
          <a:p>
            <a:pPr marL="0" indent="0">
              <a:buFont typeface="Wingdings" pitchFamily="2" charset="2"/>
              <a:buNone/>
              <a:defRPr/>
            </a:pPr>
            <a:r>
              <a:rPr lang="pl-PL" sz="2800" b="1" dirty="0" smtClean="0">
                <a:latin typeface="Times New Roman" panose="02020603050405020304" pitchFamily="18" charset="0"/>
                <a:cs typeface="Times New Roman" panose="02020603050405020304" pitchFamily="18" charset="0"/>
              </a:rPr>
              <a:t>Rodzaje </a:t>
            </a:r>
            <a:r>
              <a:rPr lang="pl-PL" sz="2800" b="1" dirty="0">
                <a:latin typeface="Times New Roman" panose="02020603050405020304" pitchFamily="18" charset="0"/>
                <a:cs typeface="Times New Roman" panose="02020603050405020304" pitchFamily="18" charset="0"/>
              </a:rPr>
              <a:t>płatności </a:t>
            </a:r>
            <a:r>
              <a:rPr lang="pl-PL" sz="2800" b="1" dirty="0" smtClean="0">
                <a:latin typeface="Times New Roman" panose="02020603050405020304" pitchFamily="18" charset="0"/>
                <a:cs typeface="Times New Roman" panose="02020603050405020304" pitchFamily="18" charset="0"/>
              </a:rPr>
              <a:t>bezpośrednich</a:t>
            </a:r>
            <a:r>
              <a:rPr lang="pl-PL" sz="2800" dirty="0" smtClean="0">
                <a:latin typeface="Times New Roman" panose="02020603050405020304" pitchFamily="18" charset="0"/>
                <a:cs typeface="Times New Roman" panose="02020603050405020304" pitchFamily="18" charset="0"/>
              </a:rPr>
              <a:t>;</a:t>
            </a:r>
          </a:p>
          <a:p>
            <a:pPr marL="0" indent="0">
              <a:buFont typeface="Wingdings" pitchFamily="2" charset="2"/>
              <a:buNone/>
              <a:defRPr/>
            </a:pPr>
            <a:endParaRPr lang="pl-PL" sz="2800" dirty="0" smtClean="0">
              <a:latin typeface="Times New Roman" panose="02020603050405020304" pitchFamily="18" charset="0"/>
              <a:cs typeface="Times New Roman" panose="02020603050405020304" pitchFamily="18" charset="0"/>
            </a:endParaRPr>
          </a:p>
          <a:p>
            <a:pPr>
              <a:defRPr/>
            </a:pPr>
            <a:r>
              <a:rPr lang="pl-PL" sz="2800" dirty="0" smtClean="0"/>
              <a:t>podstawowe </a:t>
            </a:r>
            <a:r>
              <a:rPr lang="pl-PL" sz="2800" dirty="0"/>
              <a:t>wsparcie dochodów na rzecz zrównoważonego rozwoju,</a:t>
            </a:r>
          </a:p>
          <a:p>
            <a:pPr>
              <a:defRPr/>
            </a:pPr>
            <a:r>
              <a:rPr lang="pl-PL" sz="2800" dirty="0"/>
              <a:t>uzupełniające redystrybucyjne wsparcie dochodów na rzecz zrównoważonego rozwoju,</a:t>
            </a:r>
          </a:p>
          <a:p>
            <a:pPr>
              <a:defRPr/>
            </a:pPr>
            <a:r>
              <a:rPr lang="pl-PL" sz="2800" dirty="0"/>
              <a:t>uzupełniające wsparcie dochodów dla młodych rolników,</a:t>
            </a:r>
          </a:p>
          <a:p>
            <a:pPr>
              <a:defRPr/>
            </a:pPr>
            <a:r>
              <a:rPr lang="pl-PL" sz="2800" dirty="0"/>
              <a:t>dobrowolny system na rzecz klimatu i środowiska, </a:t>
            </a:r>
          </a:p>
          <a:p>
            <a:pPr>
              <a:defRPr/>
            </a:pPr>
            <a:r>
              <a:rPr lang="pl-PL" sz="2800" dirty="0"/>
              <a:t>związane z produkcją wsparcie dochodów</a:t>
            </a:r>
            <a:r>
              <a:rPr lang="pl-PL" dirty="0"/>
              <a:t>.</a:t>
            </a:r>
          </a:p>
          <a:p>
            <a:pPr>
              <a:defRPr/>
            </a:pPr>
            <a:endParaRPr lang="pl-PL" dirty="0"/>
          </a:p>
        </p:txBody>
      </p:sp>
      <p:sp>
        <p:nvSpPr>
          <p:cNvPr id="48131" name="Symbol zastępczy numeru slajdu 3"/>
          <p:cNvSpPr>
            <a:spLocks noGrp="1"/>
          </p:cNvSpPr>
          <p:nvPr>
            <p:ph type="sldNum" sz="quarter" idx="10"/>
          </p:nvPr>
        </p:nvSpPr>
        <p:spPr>
          <a:noFill/>
          <a:ln>
            <a:miter lim="800000"/>
            <a:headEnd/>
            <a:tailEnd/>
          </a:ln>
        </p:spPr>
        <p:txBody>
          <a:bodyPr/>
          <a:lstStyle/>
          <a:p>
            <a:pPr fontAlgn="base">
              <a:spcBef>
                <a:spcPct val="0"/>
              </a:spcBef>
              <a:spcAft>
                <a:spcPct val="0"/>
              </a:spcAft>
            </a:pPr>
            <a:fld id="{1D6F6396-BE2F-420D-8477-D8A3BAF27F3E}" type="slidenum">
              <a:rPr lang="en-GB" smtClean="0"/>
              <a:pPr fontAlgn="base">
                <a:spcBef>
                  <a:spcPct val="0"/>
                </a:spcBef>
                <a:spcAft>
                  <a:spcPct val="0"/>
                </a:spcAft>
              </a:pPr>
              <a:t>20</a:t>
            </a:fld>
            <a:endParaRPr lang="en-GB" smtClean="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Tytuł 1"/>
          <p:cNvSpPr>
            <a:spLocks noGrp="1"/>
          </p:cNvSpPr>
          <p:nvPr>
            <p:ph type="title"/>
          </p:nvPr>
        </p:nvSpPr>
        <p:spPr>
          <a:xfrm>
            <a:off x="539750" y="260350"/>
            <a:ext cx="8496300" cy="777875"/>
          </a:xfrm>
        </p:spPr>
        <p:txBody>
          <a:bodyPr/>
          <a:lstStyle/>
          <a:p>
            <a:r>
              <a:rPr lang="pl-PL" sz="2400" smtClean="0"/>
              <a:t>Podstawowe wsparcie dochodów na rzecz zrównoważonego rozwoju (ang. </a:t>
            </a:r>
            <a:r>
              <a:rPr lang="pl-PL" sz="2400" i="1" smtClean="0"/>
              <a:t>the Basic Income Support for Sustainability</a:t>
            </a:r>
            <a:r>
              <a:rPr lang="pl-PL" sz="2400" smtClean="0"/>
              <a:t> - BISS)  </a:t>
            </a:r>
          </a:p>
        </p:txBody>
      </p:sp>
      <p:sp>
        <p:nvSpPr>
          <p:cNvPr id="49154" name="Symbol zastępczy zawartości 2"/>
          <p:cNvSpPr>
            <a:spLocks noGrp="1"/>
          </p:cNvSpPr>
          <p:nvPr>
            <p:ph idx="1"/>
          </p:nvPr>
        </p:nvSpPr>
        <p:spPr>
          <a:xfrm>
            <a:off x="395288" y="1412875"/>
            <a:ext cx="8435975" cy="5140325"/>
          </a:xfrm>
        </p:spPr>
        <p:txBody>
          <a:bodyPr/>
          <a:lstStyle/>
          <a:p>
            <a:endParaRPr lang="pl-PL" sz="2800" smtClean="0"/>
          </a:p>
          <a:p>
            <a:r>
              <a:rPr lang="pl-PL" sz="2800" smtClean="0"/>
              <a:t>będzie przyznawane „prawdziwym rolnikom" (ang. </a:t>
            </a:r>
            <a:r>
              <a:rPr lang="pl-PL" sz="2800" i="1" smtClean="0"/>
              <a:t>genuine farmer)</a:t>
            </a:r>
            <a:r>
              <a:rPr lang="pl-PL" sz="2800" smtClean="0"/>
              <a:t> do każdego „kwalifikującego się hektara", w formie rocznej płatności niezwiązanej z produkcją, zamiast systemu płatności podstawowej </a:t>
            </a:r>
            <a:r>
              <a:rPr lang="pl-PL" sz="2800" i="1" smtClean="0"/>
              <a:t>(ang. Basic Payment Scheme - BPS)</a:t>
            </a:r>
            <a:r>
              <a:rPr lang="pl-PL" sz="2800" smtClean="0"/>
              <a:t> oraz systemu jednolitej płatności obszarowej </a:t>
            </a:r>
            <a:r>
              <a:rPr lang="pl-PL" sz="2800" i="1" smtClean="0"/>
              <a:t>(Single Area Payment Scheme - SAPS).</a:t>
            </a:r>
            <a:r>
              <a:rPr lang="pl-PL" sz="2800" smtClean="0"/>
              <a:t> Państwa członkowskie (p.cz.) określą definicję „prawdziwego rolnika" i „kwalifikującego się hektara".</a:t>
            </a:r>
          </a:p>
        </p:txBody>
      </p:sp>
      <p:sp>
        <p:nvSpPr>
          <p:cNvPr id="49155" name="Symbol zastępczy numeru slajdu 3"/>
          <p:cNvSpPr>
            <a:spLocks noGrp="1"/>
          </p:cNvSpPr>
          <p:nvPr>
            <p:ph type="sldNum" sz="quarter" idx="10"/>
          </p:nvPr>
        </p:nvSpPr>
        <p:spPr>
          <a:noFill/>
          <a:ln>
            <a:miter lim="800000"/>
            <a:headEnd/>
            <a:tailEnd/>
          </a:ln>
        </p:spPr>
        <p:txBody>
          <a:bodyPr/>
          <a:lstStyle/>
          <a:p>
            <a:pPr fontAlgn="base">
              <a:spcBef>
                <a:spcPct val="0"/>
              </a:spcBef>
              <a:spcAft>
                <a:spcPct val="0"/>
              </a:spcAft>
            </a:pPr>
            <a:fld id="{C8B3724F-EAE1-4440-A426-FF6D3871BE41}" type="slidenum">
              <a:rPr lang="en-GB" smtClean="0"/>
              <a:pPr fontAlgn="base">
                <a:spcBef>
                  <a:spcPct val="0"/>
                </a:spcBef>
                <a:spcAft>
                  <a:spcPct val="0"/>
                </a:spcAft>
              </a:pPr>
              <a:t>21</a:t>
            </a:fld>
            <a:endParaRPr lang="en-GB" smtClean="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Tytuł 1"/>
          <p:cNvSpPr>
            <a:spLocks noGrp="1"/>
          </p:cNvSpPr>
          <p:nvPr>
            <p:ph type="title"/>
          </p:nvPr>
        </p:nvSpPr>
        <p:spPr>
          <a:xfrm>
            <a:off x="611188" y="-100013"/>
            <a:ext cx="8137525" cy="1301751"/>
          </a:xfrm>
        </p:spPr>
        <p:txBody>
          <a:bodyPr/>
          <a:lstStyle/>
          <a:p>
            <a:r>
              <a:rPr lang="pl-PL" sz="2400" smtClean="0"/>
              <a:t>Podstawowe wsparcie dochodów na rzecz zrównoważonego rozwoju (ang. </a:t>
            </a:r>
            <a:r>
              <a:rPr lang="pl-PL" sz="2400" i="1" smtClean="0"/>
              <a:t>the Basic Income Support for Sustainability</a:t>
            </a:r>
            <a:r>
              <a:rPr lang="pl-PL" sz="2400" smtClean="0"/>
              <a:t> - BISS) </a:t>
            </a:r>
          </a:p>
        </p:txBody>
      </p:sp>
      <p:sp>
        <p:nvSpPr>
          <p:cNvPr id="50178" name="Symbol zastępczy zawartości 2"/>
          <p:cNvSpPr>
            <a:spLocks noGrp="1"/>
          </p:cNvSpPr>
          <p:nvPr>
            <p:ph idx="1"/>
          </p:nvPr>
        </p:nvSpPr>
        <p:spPr>
          <a:xfrm>
            <a:off x="468313" y="1268413"/>
            <a:ext cx="8424862" cy="5589587"/>
          </a:xfrm>
        </p:spPr>
        <p:txBody>
          <a:bodyPr/>
          <a:lstStyle/>
          <a:p>
            <a:endParaRPr lang="pl-PL" sz="2800" smtClean="0">
              <a:latin typeface="Times New Roman" pitchFamily="18" charset="0"/>
              <a:cs typeface="Times New Roman" pitchFamily="18" charset="0"/>
            </a:endParaRPr>
          </a:p>
          <a:p>
            <a:pPr algn="just"/>
            <a:r>
              <a:rPr lang="pl-PL" sz="2800" smtClean="0">
                <a:latin typeface="Times New Roman" pitchFamily="18" charset="0"/>
                <a:cs typeface="Times New Roman" pitchFamily="18" charset="0"/>
              </a:rPr>
              <a:t>Generalnie BISS ma być przyznawane bez stosowania uprawnień (odpowiednik obecnego SAPS), ale będzie możliwość przyznawania wsparcia również na podstawie uprawnień, dla tych p.cz., które stosowały system BPS na podstawie rozporządzenia 1307/2013. Co najmniej 60% koperty finansowej z załącznika VII (kwoty bez </a:t>
            </a:r>
            <a:r>
              <a:rPr lang="pl-PL" sz="2800" i="1" smtClean="0">
                <a:latin typeface="Times New Roman" pitchFamily="18" charset="0"/>
                <a:cs typeface="Times New Roman" pitchFamily="18" charset="0"/>
              </a:rPr>
              <a:t>cappingu)</a:t>
            </a:r>
            <a:r>
              <a:rPr lang="pl-PL" sz="2800" smtClean="0">
                <a:latin typeface="Times New Roman" pitchFamily="18" charset="0"/>
                <a:cs typeface="Times New Roman" pitchFamily="18" charset="0"/>
              </a:rPr>
              <a:t> miałoby być przeznaczone na BISS.</a:t>
            </a:r>
          </a:p>
        </p:txBody>
      </p:sp>
      <p:sp>
        <p:nvSpPr>
          <p:cNvPr id="50179" name="Symbol zastępczy numeru slajdu 3"/>
          <p:cNvSpPr>
            <a:spLocks noGrp="1"/>
          </p:cNvSpPr>
          <p:nvPr>
            <p:ph type="sldNum" sz="quarter" idx="10"/>
          </p:nvPr>
        </p:nvSpPr>
        <p:spPr>
          <a:noFill/>
          <a:ln>
            <a:miter lim="800000"/>
            <a:headEnd/>
            <a:tailEnd/>
          </a:ln>
        </p:spPr>
        <p:txBody>
          <a:bodyPr/>
          <a:lstStyle/>
          <a:p>
            <a:pPr fontAlgn="base">
              <a:spcBef>
                <a:spcPct val="0"/>
              </a:spcBef>
              <a:spcAft>
                <a:spcPct val="0"/>
              </a:spcAft>
            </a:pPr>
            <a:fld id="{924857ED-78BD-4F4D-8F96-D847FB85DCAD}" type="slidenum">
              <a:rPr lang="en-GB" smtClean="0"/>
              <a:pPr fontAlgn="base">
                <a:spcBef>
                  <a:spcPct val="0"/>
                </a:spcBef>
                <a:spcAft>
                  <a:spcPct val="0"/>
                </a:spcAft>
              </a:pPr>
              <a:t>22</a:t>
            </a:fld>
            <a:endParaRPr lang="en-GB" smtClean="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Tytuł 1"/>
          <p:cNvSpPr>
            <a:spLocks noGrp="1"/>
          </p:cNvSpPr>
          <p:nvPr>
            <p:ph type="title"/>
          </p:nvPr>
        </p:nvSpPr>
        <p:spPr>
          <a:xfrm>
            <a:off x="323850" y="274638"/>
            <a:ext cx="8712200" cy="633412"/>
          </a:xfrm>
        </p:spPr>
        <p:txBody>
          <a:bodyPr/>
          <a:lstStyle/>
          <a:p>
            <a:r>
              <a:rPr lang="pl-PL" sz="2400" smtClean="0"/>
              <a:t>Podstawowe wsparcie dochodów na rzecz zrównoważonego rozwoju (ang. </a:t>
            </a:r>
            <a:r>
              <a:rPr lang="pl-PL" sz="2400" i="1" smtClean="0"/>
              <a:t>the Basic Income Support for Sustainability</a:t>
            </a:r>
            <a:r>
              <a:rPr lang="pl-PL" sz="2400" smtClean="0"/>
              <a:t> - BISS) </a:t>
            </a:r>
          </a:p>
        </p:txBody>
      </p:sp>
      <p:sp>
        <p:nvSpPr>
          <p:cNvPr id="51202" name="Symbol zastępczy zawartości 2"/>
          <p:cNvSpPr>
            <a:spLocks noGrp="1"/>
          </p:cNvSpPr>
          <p:nvPr>
            <p:ph idx="1"/>
          </p:nvPr>
        </p:nvSpPr>
        <p:spPr/>
        <p:txBody>
          <a:bodyPr/>
          <a:lstStyle/>
          <a:p>
            <a:pPr algn="just"/>
            <a:r>
              <a:rPr lang="pl-PL" sz="2800" smtClean="0"/>
              <a:t>P.cz. będzie mogło zdecydować o przyznawaniu małym gospodarstwom (zdefiniowanym przez p.cz.) płatności ryczałtowych, które zastąpią wszystkie inne płatności bezpośrednie.</a:t>
            </a:r>
          </a:p>
          <a:p>
            <a:pPr algn="just"/>
            <a:r>
              <a:rPr lang="pl-PL" sz="2800" smtClean="0"/>
              <a:t>Wstępna ocena skutków dla Polski: Należy z zadowoleniem przyjąć rozwiązanie zaproponowane przez KE, które jako zasadę ustanawia system niebazujący na uprawnieniach</a:t>
            </a:r>
          </a:p>
          <a:p>
            <a:pPr algn="just"/>
            <a:endParaRPr lang="pl-PL" sz="2800" smtClean="0"/>
          </a:p>
          <a:p>
            <a:endParaRPr lang="pl-PL" sz="2800" smtClean="0">
              <a:latin typeface="Times New Roman" pitchFamily="18" charset="0"/>
              <a:cs typeface="Times New Roman" pitchFamily="18" charset="0"/>
            </a:endParaRPr>
          </a:p>
        </p:txBody>
      </p:sp>
      <p:sp>
        <p:nvSpPr>
          <p:cNvPr id="51203" name="Symbol zastępczy numeru slajdu 3"/>
          <p:cNvSpPr>
            <a:spLocks noGrp="1"/>
          </p:cNvSpPr>
          <p:nvPr>
            <p:ph type="sldNum" sz="quarter" idx="10"/>
          </p:nvPr>
        </p:nvSpPr>
        <p:spPr>
          <a:noFill/>
          <a:ln>
            <a:miter lim="800000"/>
            <a:headEnd/>
            <a:tailEnd/>
          </a:ln>
        </p:spPr>
        <p:txBody>
          <a:bodyPr/>
          <a:lstStyle/>
          <a:p>
            <a:pPr fontAlgn="base">
              <a:spcBef>
                <a:spcPct val="0"/>
              </a:spcBef>
              <a:spcAft>
                <a:spcPct val="0"/>
              </a:spcAft>
            </a:pPr>
            <a:fld id="{AC01800F-8C6F-4BA5-A00E-61C6F0397420}" type="slidenum">
              <a:rPr lang="en-GB" smtClean="0"/>
              <a:pPr fontAlgn="base">
                <a:spcBef>
                  <a:spcPct val="0"/>
                </a:spcBef>
                <a:spcAft>
                  <a:spcPct val="0"/>
                </a:spcAft>
              </a:pPr>
              <a:t>23</a:t>
            </a:fld>
            <a:endParaRPr lang="en-GB" smtClean="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Tytuł 1"/>
          <p:cNvSpPr>
            <a:spLocks noGrp="1"/>
          </p:cNvSpPr>
          <p:nvPr>
            <p:ph type="title"/>
          </p:nvPr>
        </p:nvSpPr>
        <p:spPr>
          <a:xfrm>
            <a:off x="539750" y="274638"/>
            <a:ext cx="8424863" cy="1066800"/>
          </a:xfrm>
        </p:spPr>
        <p:txBody>
          <a:bodyPr/>
          <a:lstStyle/>
          <a:p>
            <a:pPr algn="just"/>
            <a:r>
              <a:rPr lang="pl-PL" sz="2400" i="1" smtClean="0">
                <a:latin typeface="Times New Roman" pitchFamily="18" charset="0"/>
                <a:cs typeface="Times New Roman" pitchFamily="18" charset="0"/>
              </a:rPr>
              <a:t>Uzupełniające redystrybucyjne wsparcie dochodów na rzecz zrównoważonego rozwoju (</a:t>
            </a:r>
            <a:r>
              <a:rPr lang="pl-PL" sz="2400" b="0" i="1" smtClean="0">
                <a:latin typeface="Times New Roman" pitchFamily="18" charset="0"/>
                <a:cs typeface="Times New Roman" pitchFamily="18" charset="0"/>
              </a:rPr>
              <a:t>ang. </a:t>
            </a:r>
            <a:r>
              <a:rPr lang="pl-PL" sz="2400" b="0" smtClean="0">
                <a:latin typeface="Times New Roman" pitchFamily="18" charset="0"/>
                <a:cs typeface="Times New Roman" pitchFamily="18" charset="0"/>
              </a:rPr>
              <a:t>the Complementary Redistributive Income Support for Sustainability</a:t>
            </a:r>
            <a:r>
              <a:rPr lang="pl-PL" sz="2400" b="0" i="1" smtClean="0">
                <a:latin typeface="Times New Roman" pitchFamily="18" charset="0"/>
                <a:cs typeface="Times New Roman" pitchFamily="18" charset="0"/>
              </a:rPr>
              <a:t> - CRISS)</a:t>
            </a:r>
            <a:endParaRPr lang="pl-PL" sz="2400" b="0" smtClean="0">
              <a:latin typeface="Times New Roman" pitchFamily="18" charset="0"/>
              <a:cs typeface="Times New Roman" pitchFamily="18" charset="0"/>
            </a:endParaRPr>
          </a:p>
        </p:txBody>
      </p:sp>
      <p:sp>
        <p:nvSpPr>
          <p:cNvPr id="52226" name="Symbol zastępczy zawartości 2"/>
          <p:cNvSpPr>
            <a:spLocks noGrp="1"/>
          </p:cNvSpPr>
          <p:nvPr>
            <p:ph idx="1"/>
          </p:nvPr>
        </p:nvSpPr>
        <p:spPr>
          <a:xfrm>
            <a:off x="323850" y="1484313"/>
            <a:ext cx="8496300" cy="4968875"/>
          </a:xfrm>
        </p:spPr>
        <p:txBody>
          <a:bodyPr/>
          <a:lstStyle/>
          <a:p>
            <a:pPr algn="just"/>
            <a:r>
              <a:rPr lang="pl-PL" sz="2800" smtClean="0">
                <a:latin typeface="Times New Roman" pitchFamily="18" charset="0"/>
                <a:cs typeface="Times New Roman" pitchFamily="18" charset="0"/>
              </a:rPr>
              <a:t>instrument obowiązkowy dla p.cz., który ma zapewnić redystrybucję wsparcia z gospodarstw większych do gospodarstw mniejszych lub średnich. Płatności będą miały formę rocznej płatności niezwiązanej z wielkością produkcji. Elastyczność dla p.cz. polegać będzie na ustalaniu wielkości kwoty na hektar, jak również maksymalnej liczby hektarów na rolnika, za które wypłacane będzie wsparcie redystrybucyjne. Kwota przyznana na hektar nie może przekroczyć średniej krajowej kwoty płatności bezpośrednich na hektar.</a:t>
            </a:r>
          </a:p>
        </p:txBody>
      </p:sp>
      <p:sp>
        <p:nvSpPr>
          <p:cNvPr id="52227" name="Symbol zastępczy numeru slajdu 3"/>
          <p:cNvSpPr>
            <a:spLocks noGrp="1"/>
          </p:cNvSpPr>
          <p:nvPr>
            <p:ph type="sldNum" sz="quarter" idx="10"/>
          </p:nvPr>
        </p:nvSpPr>
        <p:spPr>
          <a:noFill/>
          <a:ln>
            <a:miter lim="800000"/>
            <a:headEnd/>
            <a:tailEnd/>
          </a:ln>
        </p:spPr>
        <p:txBody>
          <a:bodyPr/>
          <a:lstStyle/>
          <a:p>
            <a:pPr fontAlgn="base">
              <a:spcBef>
                <a:spcPct val="0"/>
              </a:spcBef>
              <a:spcAft>
                <a:spcPct val="0"/>
              </a:spcAft>
            </a:pPr>
            <a:fld id="{8E5D41F2-D679-460D-B929-BEB1B278166D}" type="slidenum">
              <a:rPr lang="en-GB" smtClean="0"/>
              <a:pPr fontAlgn="base">
                <a:spcBef>
                  <a:spcPct val="0"/>
                </a:spcBef>
                <a:spcAft>
                  <a:spcPct val="0"/>
                </a:spcAft>
              </a:pPr>
              <a:t>24</a:t>
            </a:fld>
            <a:endParaRPr lang="en-GB" smtClean="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Tytuł 1"/>
          <p:cNvSpPr>
            <a:spLocks noGrp="1"/>
          </p:cNvSpPr>
          <p:nvPr>
            <p:ph type="title"/>
          </p:nvPr>
        </p:nvSpPr>
        <p:spPr>
          <a:xfrm>
            <a:off x="827088" y="274638"/>
            <a:ext cx="7993062" cy="633412"/>
          </a:xfrm>
        </p:spPr>
        <p:txBody>
          <a:bodyPr/>
          <a:lstStyle/>
          <a:p>
            <a:r>
              <a:rPr lang="pl-PL" sz="2400" i="1" smtClean="0">
                <a:latin typeface="Times New Roman" pitchFamily="18" charset="0"/>
                <a:cs typeface="Times New Roman" pitchFamily="18" charset="0"/>
              </a:rPr>
              <a:t>Uzupełniające redystrybucyjne wsparcie dochodów na rzecz zrównoważonego rozwoju</a:t>
            </a:r>
            <a:endParaRPr lang="pl-PL" sz="2400" smtClean="0"/>
          </a:p>
        </p:txBody>
      </p:sp>
      <p:sp>
        <p:nvSpPr>
          <p:cNvPr id="53250" name="Symbol zastępczy zawartości 2"/>
          <p:cNvSpPr>
            <a:spLocks noGrp="1"/>
          </p:cNvSpPr>
          <p:nvPr>
            <p:ph idx="1"/>
          </p:nvPr>
        </p:nvSpPr>
        <p:spPr>
          <a:xfrm>
            <a:off x="468313" y="1196975"/>
            <a:ext cx="8675687" cy="5256213"/>
          </a:xfrm>
        </p:spPr>
        <p:txBody>
          <a:bodyPr/>
          <a:lstStyle/>
          <a:p>
            <a:pPr marL="0" indent="0" algn="just">
              <a:buFont typeface="Wingdings" pitchFamily="2" charset="2"/>
              <a:buNone/>
            </a:pPr>
            <a:endParaRPr lang="pl-PL" sz="2800" smtClean="0"/>
          </a:p>
          <a:p>
            <a:pPr marL="0" indent="0" algn="just">
              <a:buFont typeface="Wingdings" pitchFamily="2" charset="2"/>
              <a:buNone/>
            </a:pPr>
            <a:r>
              <a:rPr lang="pl-PL" sz="2800" smtClean="0"/>
              <a:t>Obecnie w PL na płatność redystrybucyjną przeznacza się rocznie ponad 8% koperty krajowej (ponad 280 min euro). Płatność przysługuje do powierzchni gruntów objętych JPO, mieszczącej się w przedziale 3-30 ha. Beneficjentami tej płatności są zatem wszyscy rolnicy posiadający gospodarstwa o powierzchni większej niż 3 ha. Stawka tej płatności (ok. 40 EUR/ha) stanowi ok. 17% średniej krajowej kwoty płatności bezpośrednich na hektar (ok. 244 EUR/ha).</a:t>
            </a:r>
          </a:p>
        </p:txBody>
      </p:sp>
      <p:sp>
        <p:nvSpPr>
          <p:cNvPr id="53251" name="Symbol zastępczy numeru slajdu 3"/>
          <p:cNvSpPr>
            <a:spLocks noGrp="1"/>
          </p:cNvSpPr>
          <p:nvPr>
            <p:ph type="sldNum" sz="quarter" idx="10"/>
          </p:nvPr>
        </p:nvSpPr>
        <p:spPr>
          <a:noFill/>
          <a:ln>
            <a:miter lim="800000"/>
            <a:headEnd/>
            <a:tailEnd/>
          </a:ln>
        </p:spPr>
        <p:txBody>
          <a:bodyPr/>
          <a:lstStyle/>
          <a:p>
            <a:pPr fontAlgn="base">
              <a:spcBef>
                <a:spcPct val="0"/>
              </a:spcBef>
              <a:spcAft>
                <a:spcPct val="0"/>
              </a:spcAft>
            </a:pPr>
            <a:fld id="{9140F3BF-4F05-4D6F-9C03-0015C5CC9A4E}" type="slidenum">
              <a:rPr lang="en-GB" smtClean="0"/>
              <a:pPr fontAlgn="base">
                <a:spcBef>
                  <a:spcPct val="0"/>
                </a:spcBef>
                <a:spcAft>
                  <a:spcPct val="0"/>
                </a:spcAft>
              </a:pPr>
              <a:t>25</a:t>
            </a:fld>
            <a:endParaRPr lang="en-GB" smtClean="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Tytuł 1"/>
          <p:cNvSpPr>
            <a:spLocks noGrp="1"/>
          </p:cNvSpPr>
          <p:nvPr>
            <p:ph type="title"/>
          </p:nvPr>
        </p:nvSpPr>
        <p:spPr>
          <a:xfrm>
            <a:off x="827088" y="274638"/>
            <a:ext cx="7848600" cy="346075"/>
          </a:xfrm>
        </p:spPr>
        <p:txBody>
          <a:bodyPr/>
          <a:lstStyle/>
          <a:p>
            <a:r>
              <a:rPr lang="pl-PL" sz="2400" i="1" smtClean="0">
                <a:latin typeface="Times New Roman" pitchFamily="18" charset="0"/>
                <a:cs typeface="Times New Roman" pitchFamily="18" charset="0"/>
              </a:rPr>
              <a:t>Uzupełniające redystrybucyjne wsparcie dochodów na rzecz zrównoważonego rozwoju</a:t>
            </a:r>
            <a:endParaRPr lang="pl-PL" sz="2400" smtClean="0"/>
          </a:p>
        </p:txBody>
      </p:sp>
      <p:sp>
        <p:nvSpPr>
          <p:cNvPr id="54274" name="Symbol zastępczy zawartości 2"/>
          <p:cNvSpPr>
            <a:spLocks noGrp="1"/>
          </p:cNvSpPr>
          <p:nvPr>
            <p:ph idx="1"/>
          </p:nvPr>
        </p:nvSpPr>
        <p:spPr>
          <a:xfrm>
            <a:off x="539750" y="908050"/>
            <a:ext cx="8147050" cy="5545138"/>
          </a:xfrm>
        </p:spPr>
        <p:txBody>
          <a:bodyPr/>
          <a:lstStyle/>
          <a:p>
            <a:pPr algn="just"/>
            <a:r>
              <a:rPr lang="pl-PL" sz="2400" b="1" smtClean="0"/>
              <a:t>Ocena generalna:</a:t>
            </a:r>
          </a:p>
          <a:p>
            <a:pPr algn="just"/>
            <a:endParaRPr lang="pl-PL" sz="2400" smtClean="0"/>
          </a:p>
          <a:p>
            <a:pPr algn="just">
              <a:buFontTx/>
              <a:buChar char="-"/>
            </a:pPr>
            <a:r>
              <a:rPr lang="pl-PL" sz="2400" smtClean="0"/>
              <a:t>Polska popiera mechanizmy służące lepszemu ukierunkowaniu wsparcia na małe i średnie gospodarstwa.</a:t>
            </a:r>
          </a:p>
          <a:p>
            <a:pPr algn="just">
              <a:buFontTx/>
              <a:buChar char="-"/>
            </a:pPr>
            <a:r>
              <a:rPr lang="pl-PL" sz="2400" smtClean="0"/>
              <a:t>Nie jest jasne ile środków może zostać przeznaczone na to wsparcie oraz czy jedynym źródłem finansowania tej płatności mają być środki uzyskane w wyniku </a:t>
            </a:r>
            <a:r>
              <a:rPr lang="pl-PL" sz="2400" i="1" smtClean="0"/>
              <a:t>cappingu.</a:t>
            </a:r>
            <a:r>
              <a:rPr lang="pl-PL" sz="2400" smtClean="0"/>
              <a:t> Z projektu nie wynika też żadna maksymalna powierzchnia, do jakiej można będzie przyznawać to wsparcie. Nie jest też jasne czy możliwe będzie ustanowienie progu minimalnego (tak jak obecnie w Polsce 3 ha).</a:t>
            </a:r>
          </a:p>
          <a:p>
            <a:endParaRPr lang="pl-PL" sz="2400" smtClean="0"/>
          </a:p>
        </p:txBody>
      </p:sp>
      <p:sp>
        <p:nvSpPr>
          <p:cNvPr id="54275" name="Symbol zastępczy numeru slajdu 3"/>
          <p:cNvSpPr>
            <a:spLocks noGrp="1"/>
          </p:cNvSpPr>
          <p:nvPr>
            <p:ph type="sldNum" sz="quarter" idx="10"/>
          </p:nvPr>
        </p:nvSpPr>
        <p:spPr>
          <a:noFill/>
          <a:ln>
            <a:miter lim="800000"/>
            <a:headEnd/>
            <a:tailEnd/>
          </a:ln>
        </p:spPr>
        <p:txBody>
          <a:bodyPr/>
          <a:lstStyle/>
          <a:p>
            <a:pPr fontAlgn="base">
              <a:spcBef>
                <a:spcPct val="0"/>
              </a:spcBef>
              <a:spcAft>
                <a:spcPct val="0"/>
              </a:spcAft>
            </a:pPr>
            <a:fld id="{4B370A52-C80C-4A13-A3BC-EB5E72A3C6C0}" type="slidenum">
              <a:rPr lang="en-GB" smtClean="0"/>
              <a:pPr fontAlgn="base">
                <a:spcBef>
                  <a:spcPct val="0"/>
                </a:spcBef>
                <a:spcAft>
                  <a:spcPct val="0"/>
                </a:spcAft>
              </a:pPr>
              <a:t>26</a:t>
            </a:fld>
            <a:endParaRPr lang="en-GB" smtClean="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Tytuł 1"/>
          <p:cNvSpPr>
            <a:spLocks noGrp="1"/>
          </p:cNvSpPr>
          <p:nvPr>
            <p:ph type="title"/>
          </p:nvPr>
        </p:nvSpPr>
        <p:spPr>
          <a:xfrm>
            <a:off x="827088" y="188913"/>
            <a:ext cx="6769100" cy="792162"/>
          </a:xfrm>
        </p:spPr>
        <p:txBody>
          <a:bodyPr/>
          <a:lstStyle/>
          <a:p>
            <a:r>
              <a:rPr lang="pl-PL" sz="2400" smtClean="0"/>
              <a:t>Uzupełniające wsparcie dochodów dla młodych rolników (ang. </a:t>
            </a:r>
            <a:r>
              <a:rPr lang="pl-PL" sz="2400" i="1" smtClean="0"/>
              <a:t>the Complementary Income Support for Young Farmers</a:t>
            </a:r>
            <a:r>
              <a:rPr lang="pl-PL" sz="2400" smtClean="0"/>
              <a:t> - CIS-YF) </a:t>
            </a:r>
          </a:p>
        </p:txBody>
      </p:sp>
      <p:sp>
        <p:nvSpPr>
          <p:cNvPr id="55298" name="Symbol zastępczy zawartości 2"/>
          <p:cNvSpPr>
            <a:spLocks noGrp="1"/>
          </p:cNvSpPr>
          <p:nvPr>
            <p:ph idx="1"/>
          </p:nvPr>
        </p:nvSpPr>
        <p:spPr>
          <a:xfrm>
            <a:off x="250825" y="1557338"/>
            <a:ext cx="8677275" cy="4852987"/>
          </a:xfrm>
        </p:spPr>
        <p:txBody>
          <a:bodyPr/>
          <a:lstStyle/>
          <a:p>
            <a:pPr algn="just"/>
            <a:r>
              <a:rPr lang="pl-PL" sz="2400" smtClean="0"/>
              <a:t>będzie miało charakter dobrowolny (jednak łącznie z II filarem na wsparcie wymiany pokoleń musi zostać przeznaczone co najmniej 2% koperty PB) i będzie przyznawane rolnikom, którzy rozpoczynają działalność (przy czym nie wskazano od kiedy miałoby się liczyć rozpoczęcie działalności). Wsparcie ma mieć postać rocznej płatności powierzchniowej niezwiązanej z wielkością produkcji. P.cz. będą miały elastyczność w zakresie definiowania kryteriów kwalifikowalności, przy czym definicja młodego rolnika powinna zawierać: 1) maksymalny limit wieku - nie więcej niż 40 lat, 2) warunki odnoszące się do bycia kierującym gospodarstwem 3) wymagania odnośnie szkoleń lub posiadanych odpowiednich umiejętności.</a:t>
            </a:r>
          </a:p>
          <a:p>
            <a:endParaRPr lang="pl-PL" smtClean="0"/>
          </a:p>
        </p:txBody>
      </p:sp>
      <p:sp>
        <p:nvSpPr>
          <p:cNvPr id="55299" name="Symbol zastępczy numeru slajdu 3"/>
          <p:cNvSpPr>
            <a:spLocks noGrp="1"/>
          </p:cNvSpPr>
          <p:nvPr>
            <p:ph type="sldNum" sz="quarter" idx="10"/>
          </p:nvPr>
        </p:nvSpPr>
        <p:spPr>
          <a:noFill/>
          <a:ln>
            <a:miter lim="800000"/>
            <a:headEnd/>
            <a:tailEnd/>
          </a:ln>
        </p:spPr>
        <p:txBody>
          <a:bodyPr/>
          <a:lstStyle/>
          <a:p>
            <a:pPr fontAlgn="base">
              <a:spcBef>
                <a:spcPct val="0"/>
              </a:spcBef>
              <a:spcAft>
                <a:spcPct val="0"/>
              </a:spcAft>
            </a:pPr>
            <a:fld id="{46EDBAAC-6D99-489C-BB6A-11A7054595CB}" type="slidenum">
              <a:rPr lang="en-GB" smtClean="0"/>
              <a:pPr fontAlgn="base">
                <a:spcBef>
                  <a:spcPct val="0"/>
                </a:spcBef>
                <a:spcAft>
                  <a:spcPct val="0"/>
                </a:spcAft>
              </a:pPr>
              <a:t>27</a:t>
            </a:fld>
            <a:endParaRPr lang="en-GB" smtClean="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Tytuł 1"/>
          <p:cNvSpPr>
            <a:spLocks noGrp="1"/>
          </p:cNvSpPr>
          <p:nvPr>
            <p:ph type="title"/>
          </p:nvPr>
        </p:nvSpPr>
        <p:spPr>
          <a:xfrm>
            <a:off x="250825" y="0"/>
            <a:ext cx="8424863" cy="620713"/>
          </a:xfrm>
        </p:spPr>
        <p:txBody>
          <a:bodyPr/>
          <a:lstStyle/>
          <a:p>
            <a:r>
              <a:rPr lang="pl-PL" sz="2400" smtClean="0"/>
              <a:t>Uzupełniające wsparcie dochodów dla młodych rolników</a:t>
            </a:r>
          </a:p>
        </p:txBody>
      </p:sp>
      <p:sp>
        <p:nvSpPr>
          <p:cNvPr id="56322" name="Symbol zastępczy zawartości 2"/>
          <p:cNvSpPr>
            <a:spLocks noGrp="1"/>
          </p:cNvSpPr>
          <p:nvPr>
            <p:ph idx="1"/>
          </p:nvPr>
        </p:nvSpPr>
        <p:spPr>
          <a:xfrm>
            <a:off x="468313" y="836613"/>
            <a:ext cx="8496300" cy="5616575"/>
          </a:xfrm>
        </p:spPr>
        <p:txBody>
          <a:bodyPr/>
          <a:lstStyle/>
          <a:p>
            <a:pPr algn="just"/>
            <a:r>
              <a:rPr lang="pl-PL" sz="2400" smtClean="0">
                <a:latin typeface="Times New Roman" pitchFamily="18" charset="0"/>
                <a:cs typeface="Times New Roman" pitchFamily="18" charset="0"/>
              </a:rPr>
              <a:t>Obecne rozwiązania: płatność dla młodych rolników jest instrumentem obowiązkowym i przysługuje rolnikom, którzy po raz pierwszy rozpoczynają działalność w gospodarstwie rolnym lub którzy rozpoczęli już taką działalność w ciągu 5 lat przed pierwszym złożeniem wniosku w ramach BPS/JPO, oraz których wiek w pierwszym roku składania wniosku nie przekracza 40 lat.</a:t>
            </a:r>
          </a:p>
          <a:p>
            <a:pPr algn="just"/>
            <a:r>
              <a:rPr lang="pl-PL" sz="2400" smtClean="0">
                <a:latin typeface="Times New Roman" pitchFamily="18" charset="0"/>
                <a:cs typeface="Times New Roman" pitchFamily="18" charset="0"/>
              </a:rPr>
              <a:t>W Polsce płatność przyznawana jest do powierzchni nie większej niż 50 ha.</a:t>
            </a:r>
          </a:p>
          <a:p>
            <a:pPr algn="just"/>
            <a:r>
              <a:rPr lang="pl-PL" sz="2400" smtClean="0">
                <a:latin typeface="Times New Roman" pitchFamily="18" charset="0"/>
                <a:cs typeface="Times New Roman" pitchFamily="18" charset="0"/>
              </a:rPr>
              <a:t>Wstępna ocena skutków dla Polski: Dotychczas Polska opowiadała się za wsparciem młodych rolników jedynie w II filarze WPR.</a:t>
            </a:r>
          </a:p>
          <a:p>
            <a:pPr algn="just"/>
            <a:r>
              <a:rPr lang="pl-PL" sz="2400" smtClean="0">
                <a:latin typeface="Times New Roman" pitchFamily="18" charset="0"/>
                <a:cs typeface="Times New Roman" pitchFamily="18" charset="0"/>
              </a:rPr>
              <a:t>Ponadto wyjaśnienia wymaga, czy na podstawie proponowanych przepisów możliwe będzie wykluczenie ze wsparcia dla młodych rolników osób prawnych.</a:t>
            </a:r>
          </a:p>
          <a:p>
            <a:endParaRPr lang="pl-PL" sz="2400" smtClean="0"/>
          </a:p>
        </p:txBody>
      </p:sp>
      <p:sp>
        <p:nvSpPr>
          <p:cNvPr id="56323" name="Symbol zastępczy numeru slajdu 3"/>
          <p:cNvSpPr>
            <a:spLocks noGrp="1"/>
          </p:cNvSpPr>
          <p:nvPr>
            <p:ph type="sldNum" sz="quarter" idx="10"/>
          </p:nvPr>
        </p:nvSpPr>
        <p:spPr>
          <a:noFill/>
          <a:ln>
            <a:miter lim="800000"/>
            <a:headEnd/>
            <a:tailEnd/>
          </a:ln>
        </p:spPr>
        <p:txBody>
          <a:bodyPr/>
          <a:lstStyle/>
          <a:p>
            <a:pPr fontAlgn="base">
              <a:spcBef>
                <a:spcPct val="0"/>
              </a:spcBef>
              <a:spcAft>
                <a:spcPct val="0"/>
              </a:spcAft>
            </a:pPr>
            <a:fld id="{1F4360DF-57CC-4790-BFD3-33E067160E6B}" type="slidenum">
              <a:rPr lang="en-GB" smtClean="0"/>
              <a:pPr fontAlgn="base">
                <a:spcBef>
                  <a:spcPct val="0"/>
                </a:spcBef>
                <a:spcAft>
                  <a:spcPct val="0"/>
                </a:spcAft>
              </a:pPr>
              <a:t>28</a:t>
            </a:fld>
            <a:endParaRPr lang="en-GB" smtClean="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Tytuł 1"/>
          <p:cNvSpPr>
            <a:spLocks noGrp="1"/>
          </p:cNvSpPr>
          <p:nvPr>
            <p:ph type="title"/>
          </p:nvPr>
        </p:nvSpPr>
        <p:spPr>
          <a:xfrm>
            <a:off x="468313" y="0"/>
            <a:ext cx="8135937" cy="1268413"/>
          </a:xfrm>
        </p:spPr>
        <p:txBody>
          <a:bodyPr/>
          <a:lstStyle/>
          <a:p>
            <a:r>
              <a:rPr lang="en-US" sz="2400" smtClean="0"/>
              <a:t>Dobrowolny system na rzecz klimatu i środowiska („eko-schematy") (ang. </a:t>
            </a:r>
            <a:r>
              <a:rPr lang="en-US" sz="2400" i="1" smtClean="0"/>
              <a:t>the voluntary schemes for the climate and the envlronment</a:t>
            </a:r>
            <a:r>
              <a:rPr lang="en-US" sz="2400" smtClean="0"/>
              <a:t> („</a:t>
            </a:r>
            <a:r>
              <a:rPr lang="en-US" sz="2400" i="1" smtClean="0"/>
              <a:t>Eco-schemes</a:t>
            </a:r>
            <a:r>
              <a:rPr lang="en-US" sz="2400" smtClean="0"/>
              <a:t>")) </a:t>
            </a:r>
            <a:endParaRPr lang="pl-PL" sz="2400" smtClean="0"/>
          </a:p>
        </p:txBody>
      </p:sp>
      <p:sp>
        <p:nvSpPr>
          <p:cNvPr id="57346" name="Symbol zastępczy zawartości 2"/>
          <p:cNvSpPr>
            <a:spLocks noGrp="1"/>
          </p:cNvSpPr>
          <p:nvPr>
            <p:ph idx="1"/>
          </p:nvPr>
        </p:nvSpPr>
        <p:spPr>
          <a:xfrm>
            <a:off x="611188" y="1268413"/>
            <a:ext cx="8353425" cy="5184775"/>
          </a:xfrm>
        </p:spPr>
        <p:txBody>
          <a:bodyPr/>
          <a:lstStyle/>
          <a:p>
            <a:pPr marL="0" indent="0" algn="just">
              <a:buFont typeface="Wingdings" pitchFamily="2" charset="2"/>
              <a:buNone/>
            </a:pPr>
            <a:endParaRPr lang="pl-PL" sz="2400" smtClean="0"/>
          </a:p>
          <a:p>
            <a:pPr marL="0" indent="0" algn="just">
              <a:buFont typeface="Wingdings" pitchFamily="2" charset="2"/>
              <a:buNone/>
            </a:pPr>
            <a:r>
              <a:rPr lang="pl-PL" sz="2400" smtClean="0"/>
              <a:t>P. cz. może, ale nie musi wdrażać tego instrumentu. Płatność może być udzielona „prawdziwym" rolnikom, którzy zobowiążą się do przestrzegania na kwalifikujących się hektarach, określonych przez p. cz., praktyk rolnych korzystnych dla klimatu i środowiska. Praktyki te opracowuje się tak, aby spełniały jeden lub więcej szczegółowych celów środowiskowych i klimatycznych WPR. </a:t>
            </a:r>
          </a:p>
          <a:p>
            <a:pPr marL="0" indent="0" algn="just">
              <a:buFont typeface="Wingdings" pitchFamily="2" charset="2"/>
              <a:buNone/>
            </a:pPr>
            <a:r>
              <a:rPr lang="pl-PL" sz="2400" smtClean="0"/>
              <a:t>Wsparcie ma formę rocznej płatności na kwalifikujący się hektar jako: płatności dodatkowe lub płatności rekompensujące całość lub część poniesionych dodatkowych kosztów i utraconych dochodów.</a:t>
            </a:r>
          </a:p>
          <a:p>
            <a:pPr marL="0" indent="0" algn="just">
              <a:buFont typeface="Wingdings" pitchFamily="2" charset="2"/>
              <a:buNone/>
            </a:pPr>
            <a:endParaRPr lang="pl-PL" sz="2400" smtClean="0"/>
          </a:p>
          <a:p>
            <a:pPr marL="0" indent="0" algn="just">
              <a:buFont typeface="Wingdings" pitchFamily="2" charset="2"/>
              <a:buNone/>
            </a:pPr>
            <a:endParaRPr lang="pl-PL" sz="2400" smtClean="0"/>
          </a:p>
          <a:p>
            <a:pPr marL="0" indent="0" algn="just">
              <a:buFont typeface="Wingdings" pitchFamily="2" charset="2"/>
              <a:buNone/>
            </a:pPr>
            <a:endParaRPr lang="pl-PL" sz="2400" smtClean="0"/>
          </a:p>
          <a:p>
            <a:pPr marL="0" indent="0" algn="just">
              <a:buFont typeface="Wingdings" pitchFamily="2" charset="2"/>
              <a:buNone/>
            </a:pPr>
            <a:endParaRPr lang="pl-PL" sz="2400" smtClean="0"/>
          </a:p>
          <a:p>
            <a:pPr marL="0" indent="0" algn="just">
              <a:buFont typeface="Wingdings" pitchFamily="2" charset="2"/>
              <a:buNone/>
            </a:pPr>
            <a:endParaRPr lang="pl-PL" sz="2400" smtClean="0"/>
          </a:p>
          <a:p>
            <a:pPr marL="0" indent="0" algn="just">
              <a:buFont typeface="Wingdings" pitchFamily="2" charset="2"/>
              <a:buNone/>
            </a:pPr>
            <a:endParaRPr lang="pl-PL" sz="2400" smtClean="0"/>
          </a:p>
        </p:txBody>
      </p:sp>
      <p:sp>
        <p:nvSpPr>
          <p:cNvPr id="57347" name="Symbol zastępczy numeru slajdu 3"/>
          <p:cNvSpPr>
            <a:spLocks noGrp="1"/>
          </p:cNvSpPr>
          <p:nvPr>
            <p:ph type="sldNum" sz="quarter" idx="10"/>
          </p:nvPr>
        </p:nvSpPr>
        <p:spPr>
          <a:noFill/>
          <a:ln>
            <a:miter lim="800000"/>
            <a:headEnd/>
            <a:tailEnd/>
          </a:ln>
        </p:spPr>
        <p:txBody>
          <a:bodyPr/>
          <a:lstStyle/>
          <a:p>
            <a:pPr fontAlgn="base">
              <a:spcBef>
                <a:spcPct val="0"/>
              </a:spcBef>
              <a:spcAft>
                <a:spcPct val="0"/>
              </a:spcAft>
            </a:pPr>
            <a:fld id="{8FC6F358-6A61-4D45-950F-9B40ABBC8220}" type="slidenum">
              <a:rPr lang="en-GB" smtClean="0"/>
              <a:pPr fontAlgn="base">
                <a:spcBef>
                  <a:spcPct val="0"/>
                </a:spcBef>
                <a:spcAft>
                  <a:spcPct val="0"/>
                </a:spcAft>
              </a:pPr>
              <a:t>29</a:t>
            </a:fld>
            <a:endParaRPr lang="en-GB"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ytuł 1"/>
          <p:cNvSpPr>
            <a:spLocks noGrp="1"/>
          </p:cNvSpPr>
          <p:nvPr>
            <p:ph type="title"/>
          </p:nvPr>
        </p:nvSpPr>
        <p:spPr>
          <a:xfrm>
            <a:off x="539750" y="115888"/>
            <a:ext cx="8208963" cy="1009650"/>
          </a:xfrm>
        </p:spPr>
        <p:txBody>
          <a:bodyPr/>
          <a:lstStyle/>
          <a:p>
            <a:r>
              <a:rPr lang="pl-PL" sz="2400" smtClean="0">
                <a:latin typeface="Times New Roman" pitchFamily="18" charset="0"/>
                <a:cs typeface="Times New Roman" pitchFamily="18" charset="0"/>
              </a:rPr>
              <a:t>Projekt rozporządzenia Parlamentu Europejskiego i Rady w sprawie finansowania, zarzadzania i monitorowania WPR</a:t>
            </a:r>
            <a:br>
              <a:rPr lang="pl-PL" sz="2400" smtClean="0">
                <a:latin typeface="Times New Roman" pitchFamily="18" charset="0"/>
                <a:cs typeface="Times New Roman" pitchFamily="18" charset="0"/>
              </a:rPr>
            </a:br>
            <a:endParaRPr lang="pl-PL" sz="2400" smtClean="0">
              <a:latin typeface="Times New Roman" pitchFamily="18" charset="0"/>
              <a:cs typeface="Times New Roman" pitchFamily="18" charset="0"/>
            </a:endParaRPr>
          </a:p>
        </p:txBody>
      </p:sp>
      <p:sp>
        <p:nvSpPr>
          <p:cNvPr id="3" name="Symbol zastępczy zawartości 2"/>
          <p:cNvSpPr>
            <a:spLocks noGrp="1"/>
          </p:cNvSpPr>
          <p:nvPr>
            <p:ph idx="1"/>
          </p:nvPr>
        </p:nvSpPr>
        <p:spPr>
          <a:xfrm>
            <a:off x="395288" y="981075"/>
            <a:ext cx="8640762" cy="5472113"/>
          </a:xfrm>
        </p:spPr>
        <p:txBody>
          <a:bodyPr/>
          <a:lstStyle/>
          <a:p>
            <a:pPr>
              <a:defRPr/>
            </a:pPr>
            <a:endParaRPr lang="pl-PL" sz="2400" dirty="0" smtClean="0">
              <a:latin typeface="Times New Roman" panose="02020603050405020304" pitchFamily="18" charset="0"/>
              <a:cs typeface="Times New Roman" panose="02020603050405020304" pitchFamily="18" charset="0"/>
            </a:endParaRPr>
          </a:p>
          <a:p>
            <a:pPr algn="just">
              <a:defRPr/>
            </a:pPr>
            <a:r>
              <a:rPr lang="pl-PL" sz="2400" dirty="0" smtClean="0">
                <a:latin typeface="Times New Roman" panose="02020603050405020304" pitchFamily="18" charset="0"/>
                <a:cs typeface="Times New Roman" panose="02020603050405020304" pitchFamily="18" charset="0"/>
              </a:rPr>
              <a:t>W </a:t>
            </a:r>
            <a:r>
              <a:rPr lang="pl-PL" sz="2400" dirty="0">
                <a:latin typeface="Times New Roman" panose="02020603050405020304" pitchFamily="18" charset="0"/>
                <a:cs typeface="Times New Roman" panose="02020603050405020304" pitchFamily="18" charset="0"/>
              </a:rPr>
              <a:t>projekcie </a:t>
            </a:r>
            <a:r>
              <a:rPr lang="pl-PL" sz="2400" dirty="0" smtClean="0">
                <a:latin typeface="Times New Roman" panose="02020603050405020304" pitchFamily="18" charset="0"/>
                <a:cs typeface="Times New Roman" panose="02020603050405020304" pitchFamily="18" charset="0"/>
              </a:rPr>
              <a:t>zakłada </a:t>
            </a:r>
            <a:r>
              <a:rPr lang="pl-PL" sz="2400" dirty="0">
                <a:latin typeface="Times New Roman" panose="02020603050405020304" pitchFamily="18" charset="0"/>
                <a:cs typeface="Times New Roman" panose="02020603050405020304" pitchFamily="18" charset="0"/>
              </a:rPr>
              <a:t>się finansowanie </a:t>
            </a:r>
            <a:r>
              <a:rPr lang="pl-PL" sz="2400" dirty="0" smtClean="0">
                <a:latin typeface="Times New Roman" panose="02020603050405020304" pitchFamily="18" charset="0"/>
                <a:cs typeface="Times New Roman" panose="02020603050405020304" pitchFamily="18" charset="0"/>
              </a:rPr>
              <a:t>WPR </a:t>
            </a:r>
            <a:r>
              <a:rPr lang="pl-PL" sz="2400" dirty="0">
                <a:latin typeface="Times New Roman" panose="02020603050405020304" pitchFamily="18" charset="0"/>
                <a:cs typeface="Times New Roman" panose="02020603050405020304" pitchFamily="18" charset="0"/>
              </a:rPr>
              <a:t>z dwóch funduszy:</a:t>
            </a:r>
          </a:p>
          <a:p>
            <a:pPr marL="0" indent="0" algn="just">
              <a:buFont typeface="Wingdings" pitchFamily="2" charset="2"/>
              <a:buNone/>
              <a:defRPr/>
            </a:pPr>
            <a:r>
              <a:rPr lang="pl-PL" sz="2400" dirty="0" smtClean="0">
                <a:latin typeface="Times New Roman" panose="02020603050405020304" pitchFamily="18" charset="0"/>
                <a:cs typeface="Times New Roman" panose="02020603050405020304" pitchFamily="18" charset="0"/>
              </a:rPr>
              <a:t>    - Europejskiego </a:t>
            </a:r>
            <a:r>
              <a:rPr lang="pl-PL" sz="2400" dirty="0">
                <a:latin typeface="Times New Roman" panose="02020603050405020304" pitchFamily="18" charset="0"/>
                <a:cs typeface="Times New Roman" panose="02020603050405020304" pitchFamily="18" charset="0"/>
              </a:rPr>
              <a:t>Funduszu Rolniczego </a:t>
            </a:r>
            <a:r>
              <a:rPr lang="pl-PL" sz="2400" dirty="0" smtClean="0">
                <a:latin typeface="Times New Roman" panose="02020603050405020304" pitchFamily="18" charset="0"/>
                <a:cs typeface="Times New Roman" panose="02020603050405020304" pitchFamily="18" charset="0"/>
              </a:rPr>
              <a:t>Gwarancji,</a:t>
            </a:r>
          </a:p>
          <a:p>
            <a:pPr marL="0" indent="0" algn="just">
              <a:buFont typeface="Wingdings" pitchFamily="2" charset="2"/>
              <a:buNone/>
              <a:defRPr/>
            </a:pPr>
            <a:r>
              <a:rPr lang="pl-PL" sz="2400" dirty="0">
                <a:latin typeface="Times New Roman" panose="02020603050405020304" pitchFamily="18" charset="0"/>
                <a:cs typeface="Times New Roman" panose="02020603050405020304" pitchFamily="18" charset="0"/>
              </a:rPr>
              <a:t> </a:t>
            </a:r>
            <a:r>
              <a:rPr lang="pl-PL" sz="2400" dirty="0" smtClean="0">
                <a:latin typeface="Times New Roman" panose="02020603050405020304" pitchFamily="18" charset="0"/>
                <a:cs typeface="Times New Roman" panose="02020603050405020304" pitchFamily="18" charset="0"/>
              </a:rPr>
              <a:t>   - Europejskiego </a:t>
            </a:r>
            <a:r>
              <a:rPr lang="pl-PL" sz="2400" dirty="0">
                <a:latin typeface="Times New Roman" panose="02020603050405020304" pitchFamily="18" charset="0"/>
                <a:cs typeface="Times New Roman" panose="02020603050405020304" pitchFamily="18" charset="0"/>
              </a:rPr>
              <a:t>Funduszu </a:t>
            </a:r>
            <a:r>
              <a:rPr lang="pl-PL" sz="2400" dirty="0" smtClean="0">
                <a:latin typeface="Times New Roman" panose="02020603050405020304" pitchFamily="18" charset="0"/>
                <a:cs typeface="Times New Roman" panose="02020603050405020304" pitchFamily="18" charset="0"/>
              </a:rPr>
              <a:t>Rolnego na rzecz Rozwoju Obszarów     Wiejskich</a:t>
            </a:r>
            <a:r>
              <a:rPr lang="pl-PL" dirty="0"/>
              <a:t>.</a:t>
            </a:r>
          </a:p>
          <a:p>
            <a:pPr algn="just">
              <a:defRPr/>
            </a:pPr>
            <a:r>
              <a:rPr lang="pl-PL" sz="2400" dirty="0" smtClean="0">
                <a:latin typeface="Times New Roman" panose="02020603050405020304" pitchFamily="18" charset="0"/>
                <a:cs typeface="Times New Roman" panose="02020603050405020304" pitchFamily="18" charset="0"/>
              </a:rPr>
              <a:t>W  Rozporządzeniu uregulowane zostaną definicje:</a:t>
            </a:r>
          </a:p>
          <a:p>
            <a:pPr algn="just">
              <a:defRPr/>
            </a:pPr>
            <a:r>
              <a:rPr lang="pl-PL" sz="2400" dirty="0" smtClean="0">
                <a:latin typeface="Times New Roman" panose="02020603050405020304" pitchFamily="18" charset="0"/>
                <a:cs typeface="Times New Roman" panose="02020603050405020304" pitchFamily="18" charset="0"/>
              </a:rPr>
              <a:t>nieprawidłowości </a:t>
            </a:r>
            <a:r>
              <a:rPr lang="pl-PL" sz="2400" dirty="0">
                <a:latin typeface="Times New Roman" panose="02020603050405020304" pitchFamily="18" charset="0"/>
                <a:cs typeface="Times New Roman" panose="02020603050405020304" pitchFamily="18" charset="0"/>
              </a:rPr>
              <a:t>- rozumianych jako nieprawidłowości określone </a:t>
            </a:r>
            <a:r>
              <a:rPr lang="pl-PL" sz="2400" dirty="0" smtClean="0">
                <a:latin typeface="Times New Roman" panose="02020603050405020304" pitchFamily="18" charset="0"/>
                <a:cs typeface="Times New Roman" panose="02020603050405020304" pitchFamily="18" charset="0"/>
              </a:rPr>
              <a:t>w rozporządzeniu </a:t>
            </a:r>
            <a:r>
              <a:rPr lang="pl-PL" sz="2400" dirty="0">
                <a:latin typeface="Times New Roman" panose="02020603050405020304" pitchFamily="18" charset="0"/>
                <a:cs typeface="Times New Roman" panose="02020603050405020304" pitchFamily="18" charset="0"/>
              </a:rPr>
              <a:t>2988/95,</a:t>
            </a:r>
          </a:p>
          <a:p>
            <a:pPr algn="just">
              <a:defRPr/>
            </a:pPr>
            <a:r>
              <a:rPr lang="pl-PL" sz="2400" dirty="0">
                <a:latin typeface="Times New Roman" panose="02020603050405020304" pitchFamily="18" charset="0"/>
                <a:cs typeface="Times New Roman" panose="02020603050405020304" pitchFamily="18" charset="0"/>
              </a:rPr>
              <a:t>struktur zarzadzania - stanowiących instytucje zaangażowane w proces finansowania, zarządzania i kontroli WPR,</a:t>
            </a:r>
          </a:p>
          <a:p>
            <a:pPr algn="just">
              <a:defRPr/>
            </a:pPr>
            <a:r>
              <a:rPr lang="pl-PL" sz="2400" dirty="0">
                <a:latin typeface="Times New Roman" panose="02020603050405020304" pitchFamily="18" charset="0"/>
                <a:cs typeface="Times New Roman" panose="02020603050405020304" pitchFamily="18" charset="0"/>
              </a:rPr>
              <a:t>siły wyższej - celu właściwej interpretacji możliwości odstępstw od reguł bez skutków finansowych dla beneficjenta</a:t>
            </a:r>
            <a:r>
              <a:rPr lang="pl-PL" sz="2400" dirty="0" smtClean="0">
                <a:latin typeface="Times New Roman" panose="02020603050405020304" pitchFamily="18" charset="0"/>
                <a:cs typeface="Times New Roman" panose="02020603050405020304" pitchFamily="18" charset="0"/>
              </a:rPr>
              <a:t>.</a:t>
            </a:r>
            <a:endParaRPr lang="pl-PL" sz="2400" dirty="0">
              <a:latin typeface="Times New Roman" panose="02020603050405020304" pitchFamily="18" charset="0"/>
              <a:cs typeface="Times New Roman" panose="02020603050405020304" pitchFamily="18" charset="0"/>
            </a:endParaRPr>
          </a:p>
        </p:txBody>
      </p:sp>
      <p:sp>
        <p:nvSpPr>
          <p:cNvPr id="30723" name="Symbol zastępczy numeru slajdu 3"/>
          <p:cNvSpPr>
            <a:spLocks noGrp="1"/>
          </p:cNvSpPr>
          <p:nvPr>
            <p:ph type="sldNum" sz="quarter" idx="10"/>
          </p:nvPr>
        </p:nvSpPr>
        <p:spPr>
          <a:noFill/>
          <a:ln>
            <a:miter lim="800000"/>
            <a:headEnd/>
            <a:tailEnd/>
          </a:ln>
        </p:spPr>
        <p:txBody>
          <a:bodyPr/>
          <a:lstStyle/>
          <a:p>
            <a:pPr fontAlgn="base">
              <a:spcBef>
                <a:spcPct val="0"/>
              </a:spcBef>
              <a:spcAft>
                <a:spcPct val="0"/>
              </a:spcAft>
            </a:pPr>
            <a:fld id="{10265160-5F23-43C7-8D38-17CDE1D3162A}" type="slidenum">
              <a:rPr lang="en-GB" smtClean="0"/>
              <a:pPr fontAlgn="base">
                <a:spcBef>
                  <a:spcPct val="0"/>
                </a:spcBef>
                <a:spcAft>
                  <a:spcPct val="0"/>
                </a:spcAft>
              </a:pPr>
              <a:t>3</a:t>
            </a:fld>
            <a:endParaRPr lang="en-GB" smtClean="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Tytuł 1"/>
          <p:cNvSpPr>
            <a:spLocks noGrp="1"/>
          </p:cNvSpPr>
          <p:nvPr>
            <p:ph type="title"/>
          </p:nvPr>
        </p:nvSpPr>
        <p:spPr>
          <a:xfrm>
            <a:off x="323850" y="115888"/>
            <a:ext cx="8424863" cy="1009650"/>
          </a:xfrm>
        </p:spPr>
        <p:txBody>
          <a:bodyPr/>
          <a:lstStyle/>
          <a:p>
            <a:r>
              <a:rPr lang="en-US" sz="2400" smtClean="0"/>
              <a:t>Dobrowolny system na rzecz klimatu i środowiska („eko-schematy") (ang. </a:t>
            </a:r>
            <a:r>
              <a:rPr lang="en-US" sz="2400" i="1" smtClean="0"/>
              <a:t>the voluntary schemes for the climate and the envlronment</a:t>
            </a:r>
            <a:r>
              <a:rPr lang="en-US" sz="2400" smtClean="0"/>
              <a:t> („</a:t>
            </a:r>
            <a:r>
              <a:rPr lang="en-US" sz="2400" i="1" smtClean="0"/>
              <a:t>Eco-schemes</a:t>
            </a:r>
            <a:r>
              <a:rPr lang="en-US" sz="2400" smtClean="0"/>
              <a:t>") </a:t>
            </a:r>
            <a:endParaRPr lang="pl-PL" sz="2400" smtClean="0">
              <a:latin typeface="Times New Roman" pitchFamily="18" charset="0"/>
              <a:cs typeface="Times New Roman" pitchFamily="18" charset="0"/>
            </a:endParaRPr>
          </a:p>
        </p:txBody>
      </p:sp>
      <p:sp>
        <p:nvSpPr>
          <p:cNvPr id="3" name="Symbol zastępczy zawartości 2"/>
          <p:cNvSpPr>
            <a:spLocks noGrp="1"/>
          </p:cNvSpPr>
          <p:nvPr>
            <p:ph idx="1"/>
          </p:nvPr>
        </p:nvSpPr>
        <p:spPr>
          <a:xfrm>
            <a:off x="395288" y="908050"/>
            <a:ext cx="8569325" cy="5949950"/>
          </a:xfrm>
        </p:spPr>
        <p:txBody>
          <a:bodyPr/>
          <a:lstStyle/>
          <a:p>
            <a:pPr marL="0" indent="0" algn="just">
              <a:buFont typeface="Wingdings" pitchFamily="2" charset="2"/>
              <a:buNone/>
              <a:defRPr/>
            </a:pPr>
            <a:endParaRPr lang="pl-PL" sz="2400" dirty="0" smtClean="0"/>
          </a:p>
          <a:p>
            <a:pPr marL="0" indent="0" algn="just">
              <a:buFont typeface="Wingdings" pitchFamily="2" charset="2"/>
              <a:buNone/>
              <a:defRPr/>
            </a:pPr>
            <a:r>
              <a:rPr lang="pl-PL" sz="2400" dirty="0" smtClean="0"/>
              <a:t>Płatności </a:t>
            </a:r>
            <a:r>
              <a:rPr lang="pl-PL" sz="2400" dirty="0"/>
              <a:t>dotyczą zobowiązań, które m.in.: (i) wykraczają poza wymogi podstawowe w zakresie zarządzania (SMR) oraz normy utrzymania gruntów w dobrej kulturze rolnej </a:t>
            </a:r>
            <a:r>
              <a:rPr lang="pl-PL" sz="2400" dirty="0" smtClean="0"/>
              <a:t>zgodnej:</a:t>
            </a:r>
            <a:endParaRPr lang="pl-PL" sz="2400" dirty="0"/>
          </a:p>
          <a:p>
            <a:pPr algn="just">
              <a:defRPr/>
            </a:pPr>
            <a:r>
              <a:rPr lang="pl-PL" sz="2400" dirty="0"/>
              <a:t>z ochroną środowiska (GAEC</a:t>
            </a:r>
            <a:r>
              <a:rPr lang="pl-PL" sz="2400" dirty="0" smtClean="0"/>
              <a:t>),</a:t>
            </a:r>
          </a:p>
          <a:p>
            <a:pPr algn="just">
              <a:defRPr/>
            </a:pPr>
            <a:r>
              <a:rPr lang="pl-PL" sz="2400" dirty="0" smtClean="0"/>
              <a:t>wykraczają </a:t>
            </a:r>
            <a:r>
              <a:rPr lang="pl-PL" sz="2400" dirty="0"/>
              <a:t>poza minimalne wymogi dotyczące stosowania nawozów i środków ochrony roślin, dobrostanu zwierząt, a także inne wymogi obowiązkowe ustanowione przez prawo krajowe i UE</a:t>
            </a:r>
            <a:r>
              <a:rPr lang="pl-PL" sz="2400" dirty="0" smtClean="0"/>
              <a:t>,</a:t>
            </a:r>
          </a:p>
          <a:p>
            <a:pPr algn="just">
              <a:defRPr/>
            </a:pPr>
            <a:r>
              <a:rPr lang="pl-PL" sz="2400" dirty="0" smtClean="0"/>
              <a:t>są </a:t>
            </a:r>
            <a:r>
              <a:rPr lang="pl-PL" sz="2400" dirty="0"/>
              <a:t>inne niż zobowiązania w ramach „Płatności za zarządzanie zobowiązaniami dotyczącymi środowiska, klimatu oraz innymi" (ale spójne z nimi</a:t>
            </a:r>
            <a:r>
              <a:rPr lang="pl-PL" sz="2400" dirty="0" smtClean="0"/>
              <a:t>).</a:t>
            </a:r>
            <a:endParaRPr lang="pl-PL" sz="2400" dirty="0"/>
          </a:p>
        </p:txBody>
      </p:sp>
      <p:sp>
        <p:nvSpPr>
          <p:cNvPr id="58371" name="Symbol zastępczy numeru slajdu 3"/>
          <p:cNvSpPr>
            <a:spLocks noGrp="1"/>
          </p:cNvSpPr>
          <p:nvPr>
            <p:ph type="sldNum" sz="quarter" idx="10"/>
          </p:nvPr>
        </p:nvSpPr>
        <p:spPr>
          <a:noFill/>
          <a:ln>
            <a:miter lim="800000"/>
            <a:headEnd/>
            <a:tailEnd/>
          </a:ln>
        </p:spPr>
        <p:txBody>
          <a:bodyPr/>
          <a:lstStyle/>
          <a:p>
            <a:pPr fontAlgn="base">
              <a:spcBef>
                <a:spcPct val="0"/>
              </a:spcBef>
              <a:spcAft>
                <a:spcPct val="0"/>
              </a:spcAft>
            </a:pPr>
            <a:fld id="{31CF8952-586E-4824-8358-435A76969B61}" type="slidenum">
              <a:rPr lang="en-GB" smtClean="0"/>
              <a:pPr fontAlgn="base">
                <a:spcBef>
                  <a:spcPct val="0"/>
                </a:spcBef>
                <a:spcAft>
                  <a:spcPct val="0"/>
                </a:spcAft>
              </a:pPr>
              <a:t>30</a:t>
            </a:fld>
            <a:endParaRPr lang="en-GB" smtClean="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Tytuł 1"/>
          <p:cNvSpPr>
            <a:spLocks noGrp="1"/>
          </p:cNvSpPr>
          <p:nvPr>
            <p:ph type="title"/>
          </p:nvPr>
        </p:nvSpPr>
        <p:spPr>
          <a:xfrm>
            <a:off x="611188" y="274638"/>
            <a:ext cx="7993062" cy="706437"/>
          </a:xfrm>
        </p:spPr>
        <p:txBody>
          <a:bodyPr/>
          <a:lstStyle/>
          <a:p>
            <a:r>
              <a:rPr lang="en-US" sz="2400" smtClean="0"/>
              <a:t>Dobrowolny system na rzecz klimatu i środowiska („eko-schematy") </a:t>
            </a:r>
            <a:endParaRPr lang="pl-PL" sz="2400" smtClean="0">
              <a:latin typeface="Times New Roman" pitchFamily="18" charset="0"/>
              <a:cs typeface="Times New Roman" pitchFamily="18" charset="0"/>
            </a:endParaRPr>
          </a:p>
        </p:txBody>
      </p:sp>
      <p:sp>
        <p:nvSpPr>
          <p:cNvPr id="3" name="Symbol zastępczy zawartości 2"/>
          <p:cNvSpPr>
            <a:spLocks noGrp="1"/>
          </p:cNvSpPr>
          <p:nvPr>
            <p:ph idx="1"/>
          </p:nvPr>
        </p:nvSpPr>
        <p:spPr>
          <a:xfrm>
            <a:off x="395288" y="1600200"/>
            <a:ext cx="8748712" cy="5257800"/>
          </a:xfrm>
        </p:spPr>
        <p:txBody>
          <a:bodyPr/>
          <a:lstStyle/>
          <a:p>
            <a:pPr marL="0" indent="0" algn="just">
              <a:buFont typeface="Wingdings" pitchFamily="2" charset="2"/>
              <a:buNone/>
              <a:defRPr/>
            </a:pPr>
            <a:endParaRPr lang="pl-PL" sz="2400" dirty="0" smtClean="0"/>
          </a:p>
          <a:p>
            <a:pPr algn="just">
              <a:defRPr/>
            </a:pPr>
            <a:r>
              <a:rPr lang="pl-PL" sz="2400" dirty="0" smtClean="0"/>
              <a:t>Propozycja </a:t>
            </a:r>
            <a:r>
              <a:rPr lang="pl-PL" sz="2400" dirty="0"/>
              <a:t>realizacji </a:t>
            </a:r>
            <a:r>
              <a:rPr lang="pl-PL" sz="2400" dirty="0" err="1"/>
              <a:t>eko</a:t>
            </a:r>
            <a:r>
              <a:rPr lang="pl-PL" sz="2400" dirty="0"/>
              <a:t>-schematu jako dodatkowego, nieobowiązkowego dla p. cz. instrumentu wsparcia działań </a:t>
            </a:r>
            <a:r>
              <a:rPr lang="pl-PL" sz="2400" dirty="0" err="1"/>
              <a:t>prośrodowiskowych</a:t>
            </a:r>
            <a:r>
              <a:rPr lang="pl-PL" sz="2400" dirty="0"/>
              <a:t> pozwala na uelastycznienie WPR i wypracowanie krajowych zobowiązań zgodnych ze zdiagnozowanymi potrzebami. Inną kwestią jest przyszła decyzja co do wdrożenia tego </a:t>
            </a:r>
            <a:r>
              <a:rPr lang="pl-PL" sz="2400" dirty="0" smtClean="0"/>
              <a:t>wsparcia, </a:t>
            </a:r>
            <a:r>
              <a:rPr lang="pl-PL" sz="2400" dirty="0"/>
              <a:t>jego kształtu i wymiaru finansowego (tu szczególnie istotna jest kwestia wysokości środków dostępnych w I </a:t>
            </a:r>
            <a:r>
              <a:rPr lang="pl-PL" sz="2400" dirty="0" err="1"/>
              <a:t>i</a:t>
            </a:r>
            <a:r>
              <a:rPr lang="pl-PL" sz="2400" dirty="0"/>
              <a:t> w II filarze WPR).</a:t>
            </a:r>
          </a:p>
          <a:p>
            <a:pPr>
              <a:defRPr/>
            </a:pPr>
            <a:endParaRPr lang="pl-PL" dirty="0"/>
          </a:p>
          <a:p>
            <a:pPr>
              <a:defRPr/>
            </a:pPr>
            <a:endParaRPr lang="pl-PL" dirty="0">
              <a:latin typeface="Times New Roman" panose="02020603050405020304" pitchFamily="18" charset="0"/>
              <a:cs typeface="Times New Roman" panose="02020603050405020304" pitchFamily="18" charset="0"/>
            </a:endParaRPr>
          </a:p>
          <a:p>
            <a:pPr>
              <a:defRPr/>
            </a:pPr>
            <a:endParaRPr lang="pl-PL" dirty="0"/>
          </a:p>
        </p:txBody>
      </p:sp>
      <p:sp>
        <p:nvSpPr>
          <p:cNvPr id="59395" name="Symbol zastępczy numeru slajdu 3"/>
          <p:cNvSpPr>
            <a:spLocks noGrp="1"/>
          </p:cNvSpPr>
          <p:nvPr>
            <p:ph type="sldNum" sz="quarter" idx="10"/>
          </p:nvPr>
        </p:nvSpPr>
        <p:spPr>
          <a:noFill/>
          <a:ln>
            <a:miter lim="800000"/>
            <a:headEnd/>
            <a:tailEnd/>
          </a:ln>
        </p:spPr>
        <p:txBody>
          <a:bodyPr/>
          <a:lstStyle/>
          <a:p>
            <a:pPr fontAlgn="base">
              <a:spcBef>
                <a:spcPct val="0"/>
              </a:spcBef>
              <a:spcAft>
                <a:spcPct val="0"/>
              </a:spcAft>
            </a:pPr>
            <a:fld id="{AF38A7EB-CFCB-4A8A-8383-73EB69B0A55B}" type="slidenum">
              <a:rPr lang="en-GB" smtClean="0"/>
              <a:pPr fontAlgn="base">
                <a:spcBef>
                  <a:spcPct val="0"/>
                </a:spcBef>
                <a:spcAft>
                  <a:spcPct val="0"/>
                </a:spcAft>
              </a:pPr>
              <a:t>31</a:t>
            </a:fld>
            <a:endParaRPr lang="en-GB" smtClean="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Tytuł 1"/>
          <p:cNvSpPr>
            <a:spLocks noGrp="1"/>
          </p:cNvSpPr>
          <p:nvPr>
            <p:ph type="title"/>
          </p:nvPr>
        </p:nvSpPr>
        <p:spPr>
          <a:xfrm>
            <a:off x="827088" y="274638"/>
            <a:ext cx="6769100" cy="274637"/>
          </a:xfrm>
        </p:spPr>
        <p:txBody>
          <a:bodyPr/>
          <a:lstStyle/>
          <a:p>
            <a:r>
              <a:rPr lang="pl-PL" sz="2400" smtClean="0">
                <a:latin typeface="Times New Roman" pitchFamily="18" charset="0"/>
                <a:cs typeface="Times New Roman" pitchFamily="18" charset="0"/>
              </a:rPr>
              <a:t>Wsparcie</a:t>
            </a:r>
            <a:r>
              <a:rPr lang="pl-PL" sz="2400" smtClean="0"/>
              <a:t> dochodów związane z produkcją ang. </a:t>
            </a:r>
            <a:r>
              <a:rPr lang="pl-PL" sz="2400" i="1" smtClean="0"/>
              <a:t>the coupfed income support</a:t>
            </a:r>
            <a:r>
              <a:rPr lang="pl-PL" sz="2400" smtClean="0"/>
              <a:t> - CIS)</a:t>
            </a:r>
          </a:p>
        </p:txBody>
      </p:sp>
      <p:sp>
        <p:nvSpPr>
          <p:cNvPr id="3" name="Symbol zastępczy zawartości 2"/>
          <p:cNvSpPr>
            <a:spLocks noGrp="1"/>
          </p:cNvSpPr>
          <p:nvPr>
            <p:ph idx="1"/>
          </p:nvPr>
        </p:nvSpPr>
        <p:spPr>
          <a:xfrm>
            <a:off x="611188" y="908050"/>
            <a:ext cx="8281987" cy="5545138"/>
          </a:xfrm>
        </p:spPr>
        <p:txBody>
          <a:bodyPr/>
          <a:lstStyle/>
          <a:p>
            <a:pPr marL="0" indent="0">
              <a:buFont typeface="Wingdings" pitchFamily="2" charset="2"/>
              <a:buNone/>
              <a:defRPr/>
            </a:pPr>
            <a:r>
              <a:rPr lang="pl-PL" dirty="0" smtClean="0"/>
              <a:t> </a:t>
            </a:r>
          </a:p>
          <a:p>
            <a:pPr marL="0" indent="0">
              <a:buFont typeface="Wingdings" pitchFamily="2" charset="2"/>
              <a:buNone/>
              <a:defRPr/>
            </a:pPr>
            <a:r>
              <a:rPr lang="pl-PL" sz="2400" dirty="0" smtClean="0">
                <a:latin typeface="Times New Roman" panose="02020603050405020304" pitchFamily="18" charset="0"/>
                <a:cs typeface="Times New Roman" panose="02020603050405020304" pitchFamily="18" charset="0"/>
              </a:rPr>
              <a:t>będzie </a:t>
            </a:r>
            <a:r>
              <a:rPr lang="pl-PL" sz="2400" dirty="0">
                <a:latin typeface="Times New Roman" panose="02020603050405020304" pitchFamily="18" charset="0"/>
                <a:cs typeface="Times New Roman" panose="02020603050405020304" pitchFamily="18" charset="0"/>
              </a:rPr>
              <a:t>mogło być przyznane w tych samych sektorach, co obecnie (zboża, nasiona oleiste, rośliny strączkowe, len, konopie, ryż, orzechy, ziemniak skrobiowy, mleko i przetwory mleczne, nasiona, mięso baranie/kozie, wołowina/cielęcina, oliwa z oliwek, jedwabniki, susz paszowy, chmiel, burak cukrowy, trzcina cukrowa i cykoria, owoce i warzywa oraz zagajniki o krótkiej rotacji). Maksymalny odsetek koperty finansowej na wsparcie wyniesie 13%, z opcją zwiększenia o maksymalnie 2% pod warunkiem przeznaczenia tego zwiększenia na wsparcie uprawy roślin wysokobiałkowych.</a:t>
            </a:r>
          </a:p>
          <a:p>
            <a:pPr>
              <a:defRPr/>
            </a:pPr>
            <a:endParaRPr lang="pl-PL" sz="2400" dirty="0">
              <a:latin typeface="Times New Roman" panose="02020603050405020304" pitchFamily="18" charset="0"/>
              <a:cs typeface="Times New Roman" panose="02020603050405020304" pitchFamily="18" charset="0"/>
            </a:endParaRPr>
          </a:p>
        </p:txBody>
      </p:sp>
      <p:sp>
        <p:nvSpPr>
          <p:cNvPr id="60419" name="Symbol zastępczy numeru slajdu 3"/>
          <p:cNvSpPr>
            <a:spLocks noGrp="1"/>
          </p:cNvSpPr>
          <p:nvPr>
            <p:ph type="sldNum" sz="quarter" idx="10"/>
          </p:nvPr>
        </p:nvSpPr>
        <p:spPr>
          <a:noFill/>
          <a:ln>
            <a:miter lim="800000"/>
            <a:headEnd/>
            <a:tailEnd/>
          </a:ln>
        </p:spPr>
        <p:txBody>
          <a:bodyPr/>
          <a:lstStyle/>
          <a:p>
            <a:pPr fontAlgn="base">
              <a:spcBef>
                <a:spcPct val="0"/>
              </a:spcBef>
              <a:spcAft>
                <a:spcPct val="0"/>
              </a:spcAft>
            </a:pPr>
            <a:fld id="{207B56CB-B4D9-4F61-B3A3-BEECC2F4102A}" type="slidenum">
              <a:rPr lang="en-GB" smtClean="0"/>
              <a:pPr fontAlgn="base">
                <a:spcBef>
                  <a:spcPct val="0"/>
                </a:spcBef>
                <a:spcAft>
                  <a:spcPct val="0"/>
                </a:spcAft>
              </a:pPr>
              <a:t>32</a:t>
            </a:fld>
            <a:endParaRPr lang="en-GB" smtClean="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Tytuł 1"/>
          <p:cNvSpPr>
            <a:spLocks noGrp="1"/>
          </p:cNvSpPr>
          <p:nvPr>
            <p:ph type="title"/>
          </p:nvPr>
        </p:nvSpPr>
        <p:spPr>
          <a:xfrm>
            <a:off x="539750" y="188913"/>
            <a:ext cx="8353425" cy="503237"/>
          </a:xfrm>
        </p:spPr>
        <p:txBody>
          <a:bodyPr/>
          <a:lstStyle/>
          <a:p>
            <a:r>
              <a:rPr lang="pl-PL" sz="2400" smtClean="0">
                <a:latin typeface="Times New Roman" pitchFamily="18" charset="0"/>
                <a:cs typeface="Times New Roman" pitchFamily="18" charset="0"/>
              </a:rPr>
              <a:t>Wsparcie</a:t>
            </a:r>
            <a:r>
              <a:rPr lang="pl-PL" sz="2400" smtClean="0"/>
              <a:t> dochodów związane z produkcją</a:t>
            </a:r>
          </a:p>
        </p:txBody>
      </p:sp>
      <p:sp>
        <p:nvSpPr>
          <p:cNvPr id="61442" name="Symbol zastępczy zawartości 2"/>
          <p:cNvSpPr>
            <a:spLocks noGrp="1"/>
          </p:cNvSpPr>
          <p:nvPr>
            <p:ph idx="1"/>
          </p:nvPr>
        </p:nvSpPr>
        <p:spPr>
          <a:xfrm>
            <a:off x="611188" y="908050"/>
            <a:ext cx="8353425" cy="5949950"/>
          </a:xfrm>
        </p:spPr>
        <p:txBody>
          <a:bodyPr/>
          <a:lstStyle/>
          <a:p>
            <a:pPr algn="just"/>
            <a:endParaRPr lang="pl-PL" sz="2400" smtClean="0">
              <a:latin typeface="Times New Roman" pitchFamily="18" charset="0"/>
              <a:cs typeface="Times New Roman" pitchFamily="18" charset="0"/>
            </a:endParaRPr>
          </a:p>
          <a:p>
            <a:pPr algn="just"/>
            <a:r>
              <a:rPr lang="pl-PL" sz="2400" smtClean="0">
                <a:latin typeface="Times New Roman" pitchFamily="18" charset="0"/>
                <a:cs typeface="Times New Roman" pitchFamily="18" charset="0"/>
              </a:rPr>
              <a:t>Roczna płatność na hektar lub zwierzę może być przyznana wyłącznie tym sektorom, które są ważne ze względów ekonomicznych, społecznych lub środowiskowych i znajdują się w trudnej sytuacji. Wsparcie w tych sektorach ma wpłynąć na poprawę konkurencyjności lub zrównoważonego rozwoju (</a:t>
            </a:r>
            <a:r>
              <a:rPr lang="pl-PL" sz="2400" i="1" smtClean="0">
                <a:latin typeface="Times New Roman" pitchFamily="18" charset="0"/>
                <a:cs typeface="Times New Roman" pitchFamily="18" charset="0"/>
              </a:rPr>
              <a:t>sustainability</a:t>
            </a:r>
            <a:r>
              <a:rPr lang="pl-PL" sz="2400" smtClean="0">
                <a:latin typeface="Times New Roman" pitchFamily="18" charset="0"/>
                <a:cs typeface="Times New Roman" pitchFamily="18" charset="0"/>
              </a:rPr>
              <a:t>) i jakości. KE, na podstawie danych z ostatnich 5 lat przed przyjęciem rozporządzenia, określi powierzchnię referencyjną upraw roślin oleistych dla każdego p.cz.</a:t>
            </a:r>
          </a:p>
        </p:txBody>
      </p:sp>
      <p:sp>
        <p:nvSpPr>
          <p:cNvPr id="61443" name="Symbol zastępczy numeru slajdu 3"/>
          <p:cNvSpPr>
            <a:spLocks noGrp="1"/>
          </p:cNvSpPr>
          <p:nvPr>
            <p:ph type="sldNum" sz="quarter" idx="10"/>
          </p:nvPr>
        </p:nvSpPr>
        <p:spPr>
          <a:noFill/>
          <a:ln>
            <a:miter lim="800000"/>
            <a:headEnd/>
            <a:tailEnd/>
          </a:ln>
        </p:spPr>
        <p:txBody>
          <a:bodyPr/>
          <a:lstStyle/>
          <a:p>
            <a:pPr fontAlgn="base">
              <a:spcBef>
                <a:spcPct val="0"/>
              </a:spcBef>
              <a:spcAft>
                <a:spcPct val="0"/>
              </a:spcAft>
            </a:pPr>
            <a:fld id="{8A8D9FB4-A53B-40BD-B7D8-72EA65444164}" type="slidenum">
              <a:rPr lang="en-GB" smtClean="0"/>
              <a:pPr fontAlgn="base">
                <a:spcBef>
                  <a:spcPct val="0"/>
                </a:spcBef>
                <a:spcAft>
                  <a:spcPct val="0"/>
                </a:spcAft>
              </a:pPr>
              <a:t>33</a:t>
            </a:fld>
            <a:endParaRPr lang="en-GB" smtClean="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Tytuł 1"/>
          <p:cNvSpPr>
            <a:spLocks noGrp="1"/>
          </p:cNvSpPr>
          <p:nvPr>
            <p:ph type="title"/>
          </p:nvPr>
        </p:nvSpPr>
        <p:spPr>
          <a:xfrm>
            <a:off x="611188" y="274638"/>
            <a:ext cx="7993062" cy="346075"/>
          </a:xfrm>
        </p:spPr>
        <p:txBody>
          <a:bodyPr/>
          <a:lstStyle/>
          <a:p>
            <a:r>
              <a:rPr lang="pl-PL" sz="2400" smtClean="0">
                <a:latin typeface="Times New Roman" pitchFamily="18" charset="0"/>
                <a:cs typeface="Times New Roman" pitchFamily="18" charset="0"/>
              </a:rPr>
              <a:t>Wsparcie dochodów związane z produkcją</a:t>
            </a:r>
          </a:p>
        </p:txBody>
      </p:sp>
      <p:sp>
        <p:nvSpPr>
          <p:cNvPr id="62466" name="Symbol zastępczy zawartości 2"/>
          <p:cNvSpPr>
            <a:spLocks noGrp="1"/>
          </p:cNvSpPr>
          <p:nvPr>
            <p:ph idx="1"/>
          </p:nvPr>
        </p:nvSpPr>
        <p:spPr>
          <a:xfrm>
            <a:off x="395288" y="908050"/>
            <a:ext cx="8497887" cy="5545138"/>
          </a:xfrm>
        </p:spPr>
        <p:txBody>
          <a:bodyPr/>
          <a:lstStyle/>
          <a:p>
            <a:pPr algn="just"/>
            <a:endParaRPr lang="pl-PL" sz="2400" smtClean="0">
              <a:latin typeface="Times New Roman" pitchFamily="18" charset="0"/>
              <a:cs typeface="Times New Roman" pitchFamily="18" charset="0"/>
            </a:endParaRPr>
          </a:p>
          <a:p>
            <a:pPr algn="just"/>
            <a:r>
              <a:rPr lang="pl-PL" sz="2400" smtClean="0">
                <a:latin typeface="Times New Roman" pitchFamily="18" charset="0"/>
                <a:cs typeface="Times New Roman" pitchFamily="18" charset="0"/>
              </a:rPr>
              <a:t>Obecnie celem dobrowolnego wsparcia związanego z produkcją jest wsparcie sektorów, które mają szczególne znaczenie gospodarcze, środowiskowe lub społeczne i które znajdują się w trudnej sytuacji. </a:t>
            </a:r>
          </a:p>
          <a:p>
            <a:pPr algn="just"/>
            <a:r>
              <a:rPr lang="pl-PL" sz="2400" smtClean="0">
                <a:latin typeface="Times New Roman" pitchFamily="18" charset="0"/>
                <a:cs typeface="Times New Roman" pitchFamily="18" charset="0"/>
              </a:rPr>
              <a:t>Co do zasady na ten cel można przeznaczyć do 8% rocznej koperty, przy czym przewidziano liczne wyjątki pozwalające na zwiększenie poziomu nawet do ponad 13%, oraz o dodatkowe 2 punkty procentowe w przypadku przeznaczenia co najmniej 2% pułapu krajowego na wsparcie produkcji roślin wysokobiałkowych. </a:t>
            </a:r>
          </a:p>
          <a:p>
            <a:pPr algn="just"/>
            <a:r>
              <a:rPr lang="pl-PL" sz="2400" smtClean="0">
                <a:latin typeface="Times New Roman" pitchFamily="18" charset="0"/>
                <a:cs typeface="Times New Roman" pitchFamily="18" charset="0"/>
              </a:rPr>
              <a:t>Na płatności związane z produkcją, we wszystkich sektorach łącznie, Polska przeznacza ok. 15% rocznego pułapu krajowego.</a:t>
            </a:r>
          </a:p>
          <a:p>
            <a:pPr algn="just"/>
            <a:endParaRPr lang="pl-PL" sz="2400" smtClean="0">
              <a:latin typeface="Times New Roman" pitchFamily="18" charset="0"/>
              <a:cs typeface="Times New Roman" pitchFamily="18" charset="0"/>
            </a:endParaRPr>
          </a:p>
        </p:txBody>
      </p:sp>
      <p:sp>
        <p:nvSpPr>
          <p:cNvPr id="62467" name="Symbol zastępczy numeru slajdu 3"/>
          <p:cNvSpPr>
            <a:spLocks noGrp="1"/>
          </p:cNvSpPr>
          <p:nvPr>
            <p:ph type="sldNum" sz="quarter" idx="10"/>
          </p:nvPr>
        </p:nvSpPr>
        <p:spPr>
          <a:noFill/>
          <a:ln>
            <a:miter lim="800000"/>
            <a:headEnd/>
            <a:tailEnd/>
          </a:ln>
        </p:spPr>
        <p:txBody>
          <a:bodyPr/>
          <a:lstStyle/>
          <a:p>
            <a:pPr fontAlgn="base">
              <a:spcBef>
                <a:spcPct val="0"/>
              </a:spcBef>
              <a:spcAft>
                <a:spcPct val="0"/>
              </a:spcAft>
            </a:pPr>
            <a:fld id="{A23BEF39-F35D-4393-976E-04140DB01BB2}" type="slidenum">
              <a:rPr lang="en-GB" smtClean="0"/>
              <a:pPr fontAlgn="base">
                <a:spcBef>
                  <a:spcPct val="0"/>
                </a:spcBef>
                <a:spcAft>
                  <a:spcPct val="0"/>
                </a:spcAft>
              </a:pPr>
              <a:t>34</a:t>
            </a:fld>
            <a:endParaRPr lang="en-GB" smtClean="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Tytuł 1"/>
          <p:cNvSpPr>
            <a:spLocks noGrp="1"/>
          </p:cNvSpPr>
          <p:nvPr>
            <p:ph type="title"/>
          </p:nvPr>
        </p:nvSpPr>
        <p:spPr>
          <a:xfrm>
            <a:off x="539750" y="115888"/>
            <a:ext cx="8496300" cy="576262"/>
          </a:xfrm>
        </p:spPr>
        <p:txBody>
          <a:bodyPr/>
          <a:lstStyle/>
          <a:p>
            <a:r>
              <a:rPr lang="pl-PL" sz="2400" smtClean="0">
                <a:latin typeface="Times New Roman" pitchFamily="18" charset="0"/>
                <a:cs typeface="Times New Roman" pitchFamily="18" charset="0"/>
              </a:rPr>
              <a:t>Wsparcie dochodów związane z produkcją</a:t>
            </a:r>
          </a:p>
        </p:txBody>
      </p:sp>
      <p:sp>
        <p:nvSpPr>
          <p:cNvPr id="63490" name="Symbol zastępczy zawartości 2"/>
          <p:cNvSpPr>
            <a:spLocks noGrp="1"/>
          </p:cNvSpPr>
          <p:nvPr>
            <p:ph idx="1"/>
          </p:nvPr>
        </p:nvSpPr>
        <p:spPr>
          <a:xfrm>
            <a:off x="179388" y="908050"/>
            <a:ext cx="8785225" cy="5949950"/>
          </a:xfrm>
        </p:spPr>
        <p:txBody>
          <a:bodyPr/>
          <a:lstStyle/>
          <a:p>
            <a:pPr algn="just"/>
            <a:r>
              <a:rPr lang="pl-PL" sz="2400" smtClean="0">
                <a:latin typeface="Times New Roman" pitchFamily="18" charset="0"/>
                <a:cs typeface="Times New Roman" pitchFamily="18" charset="0"/>
              </a:rPr>
              <a:t>Wstępna ocena skutków dla Polski: Ten rodzaj wsparcia stanowi kontynuację dobrowolnych płatności związanych z produkcją. Płatności związane z produkcją mają duże znaczenie w systemie wsparcia gospodarstw rodzinnych, a także dla utrzymania różnorodności unijnej produkcji rolnej czy utrzymania miejsc pracy w rolnictwie oraz zrównoważonych systemów produkcji.</a:t>
            </a:r>
          </a:p>
          <a:p>
            <a:pPr algn="just"/>
            <a:r>
              <a:rPr lang="pl-PL" sz="2400" smtClean="0">
                <a:latin typeface="Times New Roman" pitchFamily="18" charset="0"/>
                <a:cs typeface="Times New Roman" pitchFamily="18" charset="0"/>
              </a:rPr>
              <a:t>Na uwagę zasługuje możliwość uwzględnienia poprawy jakości, jako jednego z celów stosowania wsparcia związanego.</a:t>
            </a:r>
          </a:p>
          <a:p>
            <a:pPr algn="just"/>
            <a:r>
              <a:rPr lang="pl-PL" sz="2400" smtClean="0">
                <a:latin typeface="Times New Roman" pitchFamily="18" charset="0"/>
                <a:cs typeface="Times New Roman" pitchFamily="18" charset="0"/>
              </a:rPr>
              <a:t>Problematyczna jest możliwość przyznawania wsparcia tylko w wybranych sektorach. Polska wielokrotnie opowiadała się za rozszerzeniem listy sektorów, których wsparcie w tej formie jest dopuszczalne (w szczególności o tytoń) lub za całkowitą rezygnacją z takiej listy (na rzecz katalogu otwartego).</a:t>
            </a:r>
          </a:p>
          <a:p>
            <a:endParaRPr lang="pl-PL" sz="2400" smtClean="0">
              <a:latin typeface="Times New Roman" pitchFamily="18" charset="0"/>
              <a:cs typeface="Times New Roman" pitchFamily="18" charset="0"/>
            </a:endParaRPr>
          </a:p>
          <a:p>
            <a:endParaRPr lang="pl-PL" sz="2400" smtClean="0">
              <a:latin typeface="Times New Roman" pitchFamily="18" charset="0"/>
              <a:cs typeface="Times New Roman" pitchFamily="18" charset="0"/>
            </a:endParaRPr>
          </a:p>
          <a:p>
            <a:endParaRPr lang="pl-PL" sz="2400" smtClean="0">
              <a:latin typeface="Times New Roman" pitchFamily="18" charset="0"/>
              <a:cs typeface="Times New Roman" pitchFamily="18" charset="0"/>
            </a:endParaRPr>
          </a:p>
        </p:txBody>
      </p:sp>
      <p:sp>
        <p:nvSpPr>
          <p:cNvPr id="63491" name="Symbol zastępczy numeru slajdu 3"/>
          <p:cNvSpPr>
            <a:spLocks noGrp="1"/>
          </p:cNvSpPr>
          <p:nvPr>
            <p:ph type="sldNum" sz="quarter" idx="10"/>
          </p:nvPr>
        </p:nvSpPr>
        <p:spPr>
          <a:noFill/>
          <a:ln>
            <a:miter lim="800000"/>
            <a:headEnd/>
            <a:tailEnd/>
          </a:ln>
        </p:spPr>
        <p:txBody>
          <a:bodyPr/>
          <a:lstStyle/>
          <a:p>
            <a:pPr fontAlgn="base">
              <a:spcBef>
                <a:spcPct val="0"/>
              </a:spcBef>
              <a:spcAft>
                <a:spcPct val="0"/>
              </a:spcAft>
            </a:pPr>
            <a:fld id="{94971BE4-B876-48C0-8051-48687DA1AD03}" type="slidenum">
              <a:rPr lang="en-GB" smtClean="0"/>
              <a:pPr fontAlgn="base">
                <a:spcBef>
                  <a:spcPct val="0"/>
                </a:spcBef>
                <a:spcAft>
                  <a:spcPct val="0"/>
                </a:spcAft>
              </a:pPr>
              <a:t>35</a:t>
            </a:fld>
            <a:endParaRPr lang="en-GB" smtClean="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Tytuł 1"/>
          <p:cNvSpPr>
            <a:spLocks noGrp="1"/>
          </p:cNvSpPr>
          <p:nvPr>
            <p:ph type="title"/>
          </p:nvPr>
        </p:nvSpPr>
        <p:spPr>
          <a:xfrm>
            <a:off x="827088" y="274638"/>
            <a:ext cx="7705725" cy="706437"/>
          </a:xfrm>
        </p:spPr>
        <p:txBody>
          <a:bodyPr/>
          <a:lstStyle/>
          <a:p>
            <a:r>
              <a:rPr lang="pl-PL" sz="2400" smtClean="0">
                <a:latin typeface="Times New Roman" pitchFamily="18" charset="0"/>
                <a:cs typeface="Times New Roman" pitchFamily="18" charset="0"/>
              </a:rPr>
              <a:t>Obowiązkowe ograniczenie płatności bezpośrednich </a:t>
            </a:r>
            <a:br>
              <a:rPr lang="pl-PL" sz="2400" smtClean="0">
                <a:latin typeface="Times New Roman" pitchFamily="18" charset="0"/>
                <a:cs typeface="Times New Roman" pitchFamily="18" charset="0"/>
              </a:rPr>
            </a:br>
            <a:r>
              <a:rPr lang="pl-PL" sz="2400" smtClean="0">
                <a:latin typeface="Times New Roman" pitchFamily="18" charset="0"/>
                <a:cs typeface="Times New Roman" pitchFamily="18" charset="0"/>
              </a:rPr>
              <a:t>(ang. </a:t>
            </a:r>
            <a:r>
              <a:rPr lang="pl-PL" sz="2400" i="1" smtClean="0">
                <a:latin typeface="Times New Roman" pitchFamily="18" charset="0"/>
                <a:cs typeface="Times New Roman" pitchFamily="18" charset="0"/>
              </a:rPr>
              <a:t>reduction of payments)</a:t>
            </a:r>
            <a:r>
              <a:rPr lang="pl-PL" sz="2400" smtClean="0">
                <a:latin typeface="Times New Roman" pitchFamily="18" charset="0"/>
                <a:cs typeface="Times New Roman" pitchFamily="18" charset="0"/>
              </a:rPr>
              <a:t> </a:t>
            </a:r>
          </a:p>
        </p:txBody>
      </p:sp>
      <p:sp>
        <p:nvSpPr>
          <p:cNvPr id="64514" name="Symbol zastępczy zawartości 2"/>
          <p:cNvSpPr>
            <a:spLocks noGrp="1"/>
          </p:cNvSpPr>
          <p:nvPr>
            <p:ph idx="1"/>
          </p:nvPr>
        </p:nvSpPr>
        <p:spPr>
          <a:xfrm>
            <a:off x="395288" y="1196975"/>
            <a:ext cx="8569325" cy="5256213"/>
          </a:xfrm>
        </p:spPr>
        <p:txBody>
          <a:bodyPr/>
          <a:lstStyle/>
          <a:p>
            <a:pPr algn="just"/>
            <a:endParaRPr lang="pl-PL" sz="2400" smtClean="0">
              <a:latin typeface="Times New Roman" pitchFamily="18" charset="0"/>
              <a:cs typeface="Times New Roman" pitchFamily="18" charset="0"/>
            </a:endParaRPr>
          </a:p>
          <a:p>
            <a:pPr algn="just"/>
            <a:r>
              <a:rPr lang="pl-PL" sz="2400" smtClean="0">
                <a:latin typeface="Times New Roman" pitchFamily="18" charset="0"/>
                <a:cs typeface="Times New Roman" pitchFamily="18" charset="0"/>
              </a:rPr>
              <a:t>Płatności bezpośrednie (łącznie) przyznawane byłyby do limitu 60 000 euro. Od kwoty płatności odliczane byłyby wydatki na wynagrodzenia (oraz koszty równoważne) związane z działalnością rolniczą, natomiast kwoty uzyskane w wyniku zastosowania redukcji byłyby wykorzystane na płatność redystrybucyjną.</a:t>
            </a:r>
          </a:p>
          <a:p>
            <a:pPr algn="just"/>
            <a:r>
              <a:rPr lang="pl-PL" sz="2400" smtClean="0">
                <a:latin typeface="Times New Roman" pitchFamily="18" charset="0"/>
                <a:cs typeface="Times New Roman" pitchFamily="18" charset="0"/>
              </a:rPr>
              <a:t>W przypadku gdy wynik analizy </a:t>
            </a:r>
            <a:r>
              <a:rPr lang="pl-PL" sz="2400" i="1" smtClean="0">
                <a:latin typeface="Times New Roman" pitchFamily="18" charset="0"/>
                <a:cs typeface="Times New Roman" pitchFamily="18" charset="0"/>
              </a:rPr>
              <a:t>ex-ante</a:t>
            </a:r>
            <a:r>
              <a:rPr lang="pl-PL" sz="2400" smtClean="0">
                <a:latin typeface="Times New Roman" pitchFamily="18" charset="0"/>
                <a:cs typeface="Times New Roman" pitchFamily="18" charset="0"/>
              </a:rPr>
              <a:t> wykazałby, że nie uda się ich w ten sposób wykorzystać w całości, nadwyżka mogłaby być wykorzystana na inne płatności niezwiązane z produkcją. Jeżeli w wyniku tego „zagospodarowania" pozostałyby jeszcze jakieś wolne środki, można by je było wykorzystać na działania II filara.</a:t>
            </a:r>
          </a:p>
        </p:txBody>
      </p:sp>
      <p:sp>
        <p:nvSpPr>
          <p:cNvPr id="64515" name="Symbol zastępczy numeru slajdu 3"/>
          <p:cNvSpPr>
            <a:spLocks noGrp="1"/>
          </p:cNvSpPr>
          <p:nvPr>
            <p:ph type="sldNum" sz="quarter" idx="10"/>
          </p:nvPr>
        </p:nvSpPr>
        <p:spPr>
          <a:noFill/>
          <a:ln>
            <a:miter lim="800000"/>
            <a:headEnd/>
            <a:tailEnd/>
          </a:ln>
        </p:spPr>
        <p:txBody>
          <a:bodyPr/>
          <a:lstStyle/>
          <a:p>
            <a:pPr fontAlgn="base">
              <a:spcBef>
                <a:spcPct val="0"/>
              </a:spcBef>
              <a:spcAft>
                <a:spcPct val="0"/>
              </a:spcAft>
            </a:pPr>
            <a:fld id="{AA91DCB4-E5C3-45F1-BAA7-10D43E735F9A}" type="slidenum">
              <a:rPr lang="en-GB" smtClean="0"/>
              <a:pPr fontAlgn="base">
                <a:spcBef>
                  <a:spcPct val="0"/>
                </a:spcBef>
                <a:spcAft>
                  <a:spcPct val="0"/>
                </a:spcAft>
              </a:pPr>
              <a:t>36</a:t>
            </a:fld>
            <a:endParaRPr lang="en-GB" smtClean="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Tytuł 1"/>
          <p:cNvSpPr>
            <a:spLocks noGrp="1"/>
          </p:cNvSpPr>
          <p:nvPr>
            <p:ph type="title"/>
          </p:nvPr>
        </p:nvSpPr>
        <p:spPr>
          <a:xfrm>
            <a:off x="684213" y="274638"/>
            <a:ext cx="8135937" cy="417512"/>
          </a:xfrm>
        </p:spPr>
        <p:txBody>
          <a:bodyPr/>
          <a:lstStyle/>
          <a:p>
            <a:r>
              <a:rPr lang="pl-PL" sz="2400" smtClean="0">
                <a:latin typeface="Times New Roman" pitchFamily="18" charset="0"/>
                <a:cs typeface="Times New Roman" pitchFamily="18" charset="0"/>
              </a:rPr>
              <a:t>Obowiązkowe ograniczenie płatności bezpośrednich</a:t>
            </a:r>
          </a:p>
        </p:txBody>
      </p:sp>
      <p:sp>
        <p:nvSpPr>
          <p:cNvPr id="65538" name="Symbol zastępczy zawartości 2"/>
          <p:cNvSpPr>
            <a:spLocks noGrp="1"/>
          </p:cNvSpPr>
          <p:nvPr>
            <p:ph idx="1"/>
          </p:nvPr>
        </p:nvSpPr>
        <p:spPr>
          <a:xfrm>
            <a:off x="468313" y="836613"/>
            <a:ext cx="8424862" cy="5905500"/>
          </a:xfrm>
        </p:spPr>
        <p:txBody>
          <a:bodyPr/>
          <a:lstStyle/>
          <a:p>
            <a:pPr algn="just"/>
            <a:r>
              <a:rPr lang="pl-PL" sz="2400" smtClean="0">
                <a:latin typeface="Times New Roman" pitchFamily="18" charset="0"/>
                <a:cs typeface="Times New Roman" pitchFamily="18" charset="0"/>
              </a:rPr>
              <a:t>Obecne rozwiązania: p.cz. zmniejszają kwotę płatności podstawowej (tj. w przypadku Polski - jednolitej płatności obszarowej), o co najmniej 5% w odniesieniu do części kwoty przekraczającej 150 000 EUR. P.cz., które przeznaczy na płatność redystrybucyjną więcej niż 5% rocznego pułapu krajowego, może nie stosować mechanizmu redukcji płatności. Kwota uzyskana dzięki redukcji płatności zasila budżet PROW.</a:t>
            </a:r>
          </a:p>
          <a:p>
            <a:pPr algn="just"/>
            <a:r>
              <a:rPr lang="pl-PL" sz="2400" smtClean="0">
                <a:latin typeface="Times New Roman" pitchFamily="18" charset="0"/>
                <a:cs typeface="Times New Roman" pitchFamily="18" charset="0"/>
              </a:rPr>
              <a:t>W Polsce degresywność polega na redukcji płatności o 100% nadwyżki kwoty jednolitej płatności obszarowej ponad 150 000 EUR (bez pomniejszania podstawy redukcji o koszty zatrudnienia). Łączna kwota uzyskiwana corocznie dzięki redukcji płatności to ok. 20 mln euro.</a:t>
            </a:r>
          </a:p>
        </p:txBody>
      </p:sp>
      <p:sp>
        <p:nvSpPr>
          <p:cNvPr id="65539" name="Symbol zastępczy numeru slajdu 3"/>
          <p:cNvSpPr>
            <a:spLocks noGrp="1"/>
          </p:cNvSpPr>
          <p:nvPr>
            <p:ph type="sldNum" sz="quarter" idx="10"/>
          </p:nvPr>
        </p:nvSpPr>
        <p:spPr>
          <a:noFill/>
          <a:ln>
            <a:miter lim="800000"/>
            <a:headEnd/>
            <a:tailEnd/>
          </a:ln>
        </p:spPr>
        <p:txBody>
          <a:bodyPr/>
          <a:lstStyle/>
          <a:p>
            <a:pPr fontAlgn="base">
              <a:spcBef>
                <a:spcPct val="0"/>
              </a:spcBef>
              <a:spcAft>
                <a:spcPct val="0"/>
              </a:spcAft>
            </a:pPr>
            <a:fld id="{E557E7C6-4E8A-4765-8987-A1A9AF6EC46B}" type="slidenum">
              <a:rPr lang="en-GB" smtClean="0"/>
              <a:pPr fontAlgn="base">
                <a:spcBef>
                  <a:spcPct val="0"/>
                </a:spcBef>
                <a:spcAft>
                  <a:spcPct val="0"/>
                </a:spcAft>
              </a:pPr>
              <a:t>37</a:t>
            </a:fld>
            <a:endParaRPr lang="en-GB" smtClean="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Tytuł 1"/>
          <p:cNvSpPr>
            <a:spLocks noGrp="1"/>
          </p:cNvSpPr>
          <p:nvPr>
            <p:ph type="title"/>
          </p:nvPr>
        </p:nvSpPr>
        <p:spPr>
          <a:xfrm>
            <a:off x="539750" y="274638"/>
            <a:ext cx="8424863" cy="633412"/>
          </a:xfrm>
        </p:spPr>
        <p:txBody>
          <a:bodyPr/>
          <a:lstStyle/>
          <a:p>
            <a:r>
              <a:rPr lang="pl-PL" sz="2400" smtClean="0">
                <a:latin typeface="Times New Roman" pitchFamily="18" charset="0"/>
                <a:cs typeface="Times New Roman" pitchFamily="18" charset="0"/>
              </a:rPr>
              <a:t>Obowiązkowe ograniczenie płatności bezpośrednich</a:t>
            </a:r>
          </a:p>
        </p:txBody>
      </p:sp>
      <p:sp>
        <p:nvSpPr>
          <p:cNvPr id="3" name="Symbol zastępczy zawartości 2"/>
          <p:cNvSpPr>
            <a:spLocks noGrp="1"/>
          </p:cNvSpPr>
          <p:nvPr>
            <p:ph idx="1"/>
          </p:nvPr>
        </p:nvSpPr>
        <p:spPr>
          <a:xfrm>
            <a:off x="539750" y="1052513"/>
            <a:ext cx="8353425" cy="5400675"/>
          </a:xfrm>
        </p:spPr>
        <p:txBody>
          <a:bodyPr/>
          <a:lstStyle/>
          <a:p>
            <a:pPr algn="just">
              <a:defRPr/>
            </a:pPr>
            <a:endParaRPr lang="pl-PL" sz="2400" dirty="0" smtClean="0">
              <a:latin typeface="Times New Roman" panose="02020603050405020304" pitchFamily="18" charset="0"/>
              <a:cs typeface="Times New Roman" panose="02020603050405020304" pitchFamily="18" charset="0"/>
            </a:endParaRPr>
          </a:p>
          <a:p>
            <a:pPr algn="just">
              <a:defRPr/>
            </a:pPr>
            <a:r>
              <a:rPr lang="pl-PL" sz="2400" dirty="0" smtClean="0">
                <a:latin typeface="Times New Roman" panose="02020603050405020304" pitchFamily="18" charset="0"/>
                <a:cs typeface="Times New Roman" panose="02020603050405020304" pitchFamily="18" charset="0"/>
              </a:rPr>
              <a:t>Wstępna </a:t>
            </a:r>
            <a:r>
              <a:rPr lang="pl-PL" sz="2400" dirty="0">
                <a:latin typeface="Times New Roman" panose="02020603050405020304" pitchFamily="18" charset="0"/>
                <a:cs typeface="Times New Roman" panose="02020603050405020304" pitchFamily="18" charset="0"/>
              </a:rPr>
              <a:t>ocena skutków dla Polski. </a:t>
            </a:r>
            <a:endParaRPr lang="pl-PL" sz="2400" dirty="0" smtClean="0">
              <a:latin typeface="Times New Roman" panose="02020603050405020304" pitchFamily="18" charset="0"/>
              <a:cs typeface="Times New Roman" panose="02020603050405020304" pitchFamily="18" charset="0"/>
            </a:endParaRPr>
          </a:p>
          <a:p>
            <a:pPr marL="0" indent="0" algn="just">
              <a:buFont typeface="Wingdings" pitchFamily="2" charset="2"/>
              <a:buNone/>
              <a:defRPr/>
            </a:pPr>
            <a:r>
              <a:rPr lang="pl-PL" sz="2400" dirty="0" smtClean="0">
                <a:latin typeface="Times New Roman" panose="02020603050405020304" pitchFamily="18" charset="0"/>
                <a:cs typeface="Times New Roman" panose="02020603050405020304" pitchFamily="18" charset="0"/>
              </a:rPr>
              <a:t>Mechanizm </a:t>
            </a:r>
            <a:r>
              <a:rPr lang="pl-PL" sz="2400" dirty="0">
                <a:latin typeface="Times New Roman" panose="02020603050405020304" pitchFamily="18" charset="0"/>
                <a:cs typeface="Times New Roman" panose="02020603050405020304" pitchFamily="18" charset="0"/>
              </a:rPr>
              <a:t>redukcji płatności spowoduje zmiany w poziomie finansowania poszczególnych instrumentów wsparcia bezpośredniego i ewentualnie zwiększenie środków II filara WPR kosztem płatności bezpośrednich (mało prawdopodobna jest bowiem sytuacja, w której odliczanie kosztów pracy całkowicie zneutralizowałoby skutki </a:t>
            </a:r>
            <a:r>
              <a:rPr lang="pl-PL" sz="2400" i="1" dirty="0" err="1" smtClean="0">
                <a:latin typeface="Times New Roman" panose="02020603050405020304" pitchFamily="18" charset="0"/>
                <a:cs typeface="Times New Roman" panose="02020603050405020304" pitchFamily="18" charset="0"/>
              </a:rPr>
              <a:t>cupplingu</a:t>
            </a:r>
            <a:r>
              <a:rPr lang="pl-PL" sz="2400" i="1" dirty="0">
                <a:latin typeface="Times New Roman" panose="02020603050405020304" pitchFamily="18" charset="0"/>
                <a:cs typeface="Times New Roman" panose="02020603050405020304" pitchFamily="18" charset="0"/>
              </a:rPr>
              <a:t>).</a:t>
            </a:r>
            <a:r>
              <a:rPr lang="pl-PL" sz="2400" dirty="0">
                <a:latin typeface="Times New Roman" panose="02020603050405020304" pitchFamily="18" charset="0"/>
                <a:cs typeface="Times New Roman" panose="02020603050405020304" pitchFamily="18" charset="0"/>
              </a:rPr>
              <a:t> Jednocześnie mechanizm redukcji płatności „redystrybuuje" środki od relatywnie małej grupy największych beneficjentów do pozostałych gospodarstw, a więc w pewnym stopniu zmniejsza zróżnicowanie poziomu wsparcia poszczególnych rolników.</a:t>
            </a:r>
          </a:p>
          <a:p>
            <a:pPr algn="just">
              <a:defRPr/>
            </a:pPr>
            <a:endParaRPr lang="pl-PL" sz="2400" dirty="0">
              <a:latin typeface="Times New Roman" panose="02020603050405020304" pitchFamily="18" charset="0"/>
              <a:cs typeface="Times New Roman" panose="02020603050405020304" pitchFamily="18" charset="0"/>
            </a:endParaRPr>
          </a:p>
          <a:p>
            <a:pPr>
              <a:defRPr/>
            </a:pPr>
            <a:endParaRPr lang="pl-PL" sz="2400" dirty="0">
              <a:latin typeface="Times New Roman" panose="02020603050405020304" pitchFamily="18" charset="0"/>
              <a:cs typeface="Times New Roman" panose="02020603050405020304" pitchFamily="18" charset="0"/>
            </a:endParaRPr>
          </a:p>
          <a:p>
            <a:pPr>
              <a:defRPr/>
            </a:pPr>
            <a:endParaRPr lang="pl-PL" sz="2400" dirty="0">
              <a:latin typeface="Times New Roman" panose="02020603050405020304" pitchFamily="18" charset="0"/>
              <a:cs typeface="Times New Roman" panose="02020603050405020304" pitchFamily="18" charset="0"/>
            </a:endParaRPr>
          </a:p>
        </p:txBody>
      </p:sp>
      <p:sp>
        <p:nvSpPr>
          <p:cNvPr id="66563" name="Symbol zastępczy numeru slajdu 3"/>
          <p:cNvSpPr>
            <a:spLocks noGrp="1"/>
          </p:cNvSpPr>
          <p:nvPr>
            <p:ph type="sldNum" sz="quarter" idx="10"/>
          </p:nvPr>
        </p:nvSpPr>
        <p:spPr>
          <a:noFill/>
          <a:ln>
            <a:miter lim="800000"/>
            <a:headEnd/>
            <a:tailEnd/>
          </a:ln>
        </p:spPr>
        <p:txBody>
          <a:bodyPr/>
          <a:lstStyle/>
          <a:p>
            <a:pPr fontAlgn="base">
              <a:spcBef>
                <a:spcPct val="0"/>
              </a:spcBef>
              <a:spcAft>
                <a:spcPct val="0"/>
              </a:spcAft>
            </a:pPr>
            <a:fld id="{7B4C472A-10E3-4E0D-8807-45524ED0AB61}" type="slidenum">
              <a:rPr lang="en-GB" smtClean="0"/>
              <a:pPr fontAlgn="base">
                <a:spcBef>
                  <a:spcPct val="0"/>
                </a:spcBef>
                <a:spcAft>
                  <a:spcPct val="0"/>
                </a:spcAft>
              </a:pPr>
              <a:t>38</a:t>
            </a:fld>
            <a:endParaRPr lang="en-GB" smtClean="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Tytuł 1"/>
          <p:cNvSpPr>
            <a:spLocks noGrp="1"/>
          </p:cNvSpPr>
          <p:nvPr>
            <p:ph type="title"/>
          </p:nvPr>
        </p:nvSpPr>
        <p:spPr>
          <a:xfrm>
            <a:off x="827088" y="188913"/>
            <a:ext cx="6769100" cy="576262"/>
          </a:xfrm>
        </p:spPr>
        <p:txBody>
          <a:bodyPr/>
          <a:lstStyle/>
          <a:p>
            <a:r>
              <a:rPr lang="pl-PL" sz="2400" smtClean="0"/>
              <a:t>Przesunięcia środków między filarami </a:t>
            </a:r>
          </a:p>
        </p:txBody>
      </p:sp>
      <p:sp>
        <p:nvSpPr>
          <p:cNvPr id="67586" name="Symbol zastępczy zawartości 2"/>
          <p:cNvSpPr>
            <a:spLocks noGrp="1"/>
          </p:cNvSpPr>
          <p:nvPr>
            <p:ph idx="1"/>
          </p:nvPr>
        </p:nvSpPr>
        <p:spPr>
          <a:xfrm>
            <a:off x="468313" y="836613"/>
            <a:ext cx="8424862" cy="5616575"/>
          </a:xfrm>
        </p:spPr>
        <p:txBody>
          <a:bodyPr/>
          <a:lstStyle/>
          <a:p>
            <a:pPr algn="just"/>
            <a:r>
              <a:rPr lang="pl-PL" sz="2400" smtClean="0">
                <a:latin typeface="Times New Roman" pitchFamily="18" charset="0"/>
                <a:cs typeface="Times New Roman" pitchFamily="18" charset="0"/>
              </a:rPr>
              <a:t>w wysokości do </a:t>
            </a:r>
            <a:r>
              <a:rPr lang="pl-PL" sz="2400" b="1" smtClean="0">
                <a:latin typeface="Times New Roman" pitchFamily="18" charset="0"/>
                <a:cs typeface="Times New Roman" pitchFamily="18" charset="0"/>
              </a:rPr>
              <a:t>10%. </a:t>
            </a:r>
            <a:r>
              <a:rPr lang="pl-PL" sz="2400" smtClean="0">
                <a:latin typeface="Times New Roman" pitchFamily="18" charset="0"/>
                <a:cs typeface="Times New Roman" pitchFamily="18" charset="0"/>
              </a:rPr>
              <a:t>W przypadku transferu z płatności bezpośrednich na PROW KE przewiduje możliwość zwiększenia przesunięcia maksymalnie o: 1) 10 pkt. procentowych, o ile dodatkowe środki wykorzystane będą na działania ukierunkowane na cele związane z klimatem i środowiskiem, 2) 2 pkt. procentowe, pod warunkiem, że zwiększenie to dotyczyć ma środków na realizację działań dotyczących wsparcia młodych rolników o co najmniej 2%.</a:t>
            </a:r>
          </a:p>
          <a:p>
            <a:pPr algn="just"/>
            <a:r>
              <a:rPr lang="pl-PL" sz="2400" smtClean="0">
                <a:latin typeface="Times New Roman" pitchFamily="18" charset="0"/>
                <a:cs typeface="Times New Roman" pitchFamily="18" charset="0"/>
              </a:rPr>
              <a:t>Obecne rozwiązania: Polska zadecydowała o przesunięciu 25% środków II filaru na płatności bezpośrednie. W rezultacie przesunięcia maksymalna pula środków na płatności bezpośrednie została zwiększona o 2,34 mld euro (ok. 390 mln euro rocznie).</a:t>
            </a:r>
          </a:p>
          <a:p>
            <a:endParaRPr lang="pl-PL" smtClean="0"/>
          </a:p>
        </p:txBody>
      </p:sp>
      <p:sp>
        <p:nvSpPr>
          <p:cNvPr id="67587" name="Symbol zastępczy numeru slajdu 3"/>
          <p:cNvSpPr>
            <a:spLocks noGrp="1"/>
          </p:cNvSpPr>
          <p:nvPr>
            <p:ph type="sldNum" sz="quarter" idx="10"/>
          </p:nvPr>
        </p:nvSpPr>
        <p:spPr>
          <a:noFill/>
          <a:ln>
            <a:miter lim="800000"/>
            <a:headEnd/>
            <a:tailEnd/>
          </a:ln>
        </p:spPr>
        <p:txBody>
          <a:bodyPr/>
          <a:lstStyle/>
          <a:p>
            <a:pPr fontAlgn="base">
              <a:spcBef>
                <a:spcPct val="0"/>
              </a:spcBef>
              <a:spcAft>
                <a:spcPct val="0"/>
              </a:spcAft>
            </a:pPr>
            <a:fld id="{14670F6C-C97B-46D4-8EC2-316E038168F2}" type="slidenum">
              <a:rPr lang="en-GB" smtClean="0"/>
              <a:pPr fontAlgn="base">
                <a:spcBef>
                  <a:spcPct val="0"/>
                </a:spcBef>
                <a:spcAft>
                  <a:spcPct val="0"/>
                </a:spcAft>
              </a:pPr>
              <a:t>39</a:t>
            </a:fld>
            <a:endParaRPr lang="en-GB"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ytuł 1"/>
          <p:cNvSpPr>
            <a:spLocks noGrp="1"/>
          </p:cNvSpPr>
          <p:nvPr>
            <p:ph type="title"/>
          </p:nvPr>
        </p:nvSpPr>
        <p:spPr>
          <a:xfrm>
            <a:off x="827088" y="274638"/>
            <a:ext cx="6769100" cy="706437"/>
          </a:xfrm>
        </p:spPr>
        <p:txBody>
          <a:bodyPr/>
          <a:lstStyle/>
          <a:p>
            <a:r>
              <a:rPr lang="pl-PL" sz="2800" smtClean="0"/>
              <a:t>Krajowy Plan Strategiczny</a:t>
            </a:r>
          </a:p>
        </p:txBody>
      </p:sp>
      <p:sp>
        <p:nvSpPr>
          <p:cNvPr id="31746" name="Symbol zastępczy zawartości 2"/>
          <p:cNvSpPr>
            <a:spLocks noGrp="1"/>
          </p:cNvSpPr>
          <p:nvPr>
            <p:ph idx="1"/>
          </p:nvPr>
        </p:nvSpPr>
        <p:spPr>
          <a:xfrm>
            <a:off x="395288" y="908050"/>
            <a:ext cx="8424862" cy="5834063"/>
          </a:xfrm>
        </p:spPr>
        <p:txBody>
          <a:bodyPr/>
          <a:lstStyle/>
          <a:p>
            <a:pPr algn="just"/>
            <a:endParaRPr lang="pl-PL" sz="2800" smtClean="0">
              <a:latin typeface="Times New Roman" pitchFamily="18" charset="0"/>
              <a:cs typeface="Times New Roman" pitchFamily="18" charset="0"/>
            </a:endParaRPr>
          </a:p>
          <a:p>
            <a:pPr algn="just"/>
            <a:r>
              <a:rPr lang="pl-PL" sz="2800" smtClean="0">
                <a:latin typeface="Times New Roman" pitchFamily="18" charset="0"/>
                <a:cs typeface="Times New Roman" pitchFamily="18" charset="0"/>
              </a:rPr>
              <a:t>Nieformalne propozycje legislacyjne KE zakładają daleko idące zmiany w zasadach i warunkach wdrażania WPR. Opracowanie krajowego Planu strategicznego WPR wymagać będzie od krajów członkowskich dużo bardziej skoordynowanego podejścia, co do obszarów wsparcia jak i systemu wdrożeniowego. Dotychczas programowa realizacja wsparcia WPR obowiązywała dla II filara (PROW), natomiast w kolejnej perspektywie proponuje się, by układ programowy zastosować także w odniesieniu do I filara, integrując cały proces przygotowawczy i implementacyjny.</a:t>
            </a:r>
          </a:p>
          <a:p>
            <a:endParaRPr lang="pl-PL" smtClean="0"/>
          </a:p>
        </p:txBody>
      </p:sp>
      <p:sp>
        <p:nvSpPr>
          <p:cNvPr id="31747" name="Symbol zastępczy numeru slajdu 3"/>
          <p:cNvSpPr>
            <a:spLocks noGrp="1"/>
          </p:cNvSpPr>
          <p:nvPr>
            <p:ph type="sldNum" sz="quarter" idx="10"/>
          </p:nvPr>
        </p:nvSpPr>
        <p:spPr>
          <a:noFill/>
          <a:ln>
            <a:miter lim="800000"/>
            <a:headEnd/>
            <a:tailEnd/>
          </a:ln>
        </p:spPr>
        <p:txBody>
          <a:bodyPr/>
          <a:lstStyle/>
          <a:p>
            <a:pPr fontAlgn="base">
              <a:spcBef>
                <a:spcPct val="0"/>
              </a:spcBef>
              <a:spcAft>
                <a:spcPct val="0"/>
              </a:spcAft>
            </a:pPr>
            <a:fld id="{371A062D-E8E0-44C6-A3D9-DEACCEC9E41C}" type="slidenum">
              <a:rPr lang="en-GB" smtClean="0"/>
              <a:pPr fontAlgn="base">
                <a:spcBef>
                  <a:spcPct val="0"/>
                </a:spcBef>
                <a:spcAft>
                  <a:spcPct val="0"/>
                </a:spcAft>
              </a:pPr>
              <a:t>4</a:t>
            </a:fld>
            <a:endParaRPr lang="en-GB" smtClean="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Tytuł 1"/>
          <p:cNvSpPr>
            <a:spLocks noGrp="1"/>
          </p:cNvSpPr>
          <p:nvPr>
            <p:ph type="title"/>
          </p:nvPr>
        </p:nvSpPr>
        <p:spPr>
          <a:xfrm>
            <a:off x="611188" y="115888"/>
            <a:ext cx="8281987" cy="792162"/>
          </a:xfrm>
        </p:spPr>
        <p:txBody>
          <a:bodyPr/>
          <a:lstStyle/>
          <a:p>
            <a:endParaRPr lang="pl-PL" sz="2400" smtClean="0">
              <a:latin typeface="Times New Roman" pitchFamily="18" charset="0"/>
              <a:cs typeface="Times New Roman" pitchFamily="18" charset="0"/>
            </a:endParaRPr>
          </a:p>
        </p:txBody>
      </p:sp>
      <p:sp>
        <p:nvSpPr>
          <p:cNvPr id="68610" name="Symbol zastępczy zawartości 2"/>
          <p:cNvSpPr>
            <a:spLocks noGrp="1"/>
          </p:cNvSpPr>
          <p:nvPr>
            <p:ph idx="1"/>
          </p:nvPr>
        </p:nvSpPr>
        <p:spPr>
          <a:xfrm>
            <a:off x="323850" y="908050"/>
            <a:ext cx="8820150" cy="5761038"/>
          </a:xfrm>
        </p:spPr>
        <p:txBody>
          <a:bodyPr/>
          <a:lstStyle/>
          <a:p>
            <a:endParaRPr lang="pl-PL" smtClean="0">
              <a:latin typeface="Times New Roman" pitchFamily="18" charset="0"/>
              <a:cs typeface="Times New Roman" pitchFamily="18" charset="0"/>
            </a:endParaRPr>
          </a:p>
          <a:p>
            <a:r>
              <a:rPr lang="pl-PL" sz="2400" smtClean="0">
                <a:latin typeface="Times New Roman" pitchFamily="18" charset="0"/>
                <a:cs typeface="Times New Roman" pitchFamily="18" charset="0"/>
              </a:rPr>
              <a:t>Wstępna ocena skutków dla Polski:</a:t>
            </a:r>
          </a:p>
          <a:p>
            <a:pPr>
              <a:buFont typeface="Wingdings" pitchFamily="2" charset="2"/>
              <a:buNone/>
            </a:pPr>
            <a:r>
              <a:rPr lang="pl-PL" sz="2400" smtClean="0">
                <a:latin typeface="Times New Roman" pitchFamily="18" charset="0"/>
                <a:cs typeface="Times New Roman" pitchFamily="18" charset="0"/>
              </a:rPr>
              <a:t> </a:t>
            </a:r>
          </a:p>
          <a:p>
            <a:pPr algn="just">
              <a:buFont typeface="Wingdings" pitchFamily="2" charset="2"/>
              <a:buNone/>
            </a:pPr>
            <a:r>
              <a:rPr lang="pl-PL" sz="2400" smtClean="0">
                <a:latin typeface="Times New Roman" pitchFamily="18" charset="0"/>
                <a:cs typeface="Times New Roman" pitchFamily="18" charset="0"/>
              </a:rPr>
              <a:t>Szczegółowa ocena skutków finansowych będzie mogła zostać dokonana po zakończeniu negocjacji nad WRF 2021-2027.  Proponowany poziom przesunięcia (10%) jest znacznie niższy niż obecnie stosowany w Polsce (25%).</a:t>
            </a:r>
          </a:p>
          <a:p>
            <a:endParaRPr lang="pl-PL" smtClean="0"/>
          </a:p>
          <a:p>
            <a:endParaRPr lang="pl-PL" smtClean="0"/>
          </a:p>
        </p:txBody>
      </p:sp>
      <p:sp>
        <p:nvSpPr>
          <p:cNvPr id="68611" name="Symbol zastępczy numeru slajdu 3"/>
          <p:cNvSpPr>
            <a:spLocks noGrp="1"/>
          </p:cNvSpPr>
          <p:nvPr>
            <p:ph type="sldNum" sz="quarter" idx="10"/>
          </p:nvPr>
        </p:nvSpPr>
        <p:spPr>
          <a:noFill/>
          <a:ln>
            <a:miter lim="800000"/>
            <a:headEnd/>
            <a:tailEnd/>
          </a:ln>
        </p:spPr>
        <p:txBody>
          <a:bodyPr/>
          <a:lstStyle/>
          <a:p>
            <a:pPr fontAlgn="base">
              <a:spcBef>
                <a:spcPct val="0"/>
              </a:spcBef>
              <a:spcAft>
                <a:spcPct val="0"/>
              </a:spcAft>
            </a:pPr>
            <a:fld id="{D79D05F9-9AE1-450C-A396-9ADD6C78807A}" type="slidenum">
              <a:rPr lang="en-GB" smtClean="0"/>
              <a:pPr fontAlgn="base">
                <a:spcBef>
                  <a:spcPct val="0"/>
                </a:spcBef>
                <a:spcAft>
                  <a:spcPct val="0"/>
                </a:spcAft>
              </a:pPr>
              <a:t>40</a:t>
            </a:fld>
            <a:endParaRPr lang="en-GB" smtClean="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Tytuł 1"/>
          <p:cNvSpPr>
            <a:spLocks noGrp="1"/>
          </p:cNvSpPr>
          <p:nvPr>
            <p:ph type="title"/>
          </p:nvPr>
        </p:nvSpPr>
        <p:spPr>
          <a:xfrm>
            <a:off x="539750" y="188913"/>
            <a:ext cx="8208963" cy="431800"/>
          </a:xfrm>
        </p:spPr>
        <p:txBody>
          <a:bodyPr/>
          <a:lstStyle/>
          <a:p>
            <a:r>
              <a:rPr lang="pl-PL" sz="2400" smtClean="0"/>
              <a:t>Monitoring obszarów (ang. </a:t>
            </a:r>
            <a:r>
              <a:rPr lang="pl-PL" sz="2400" i="1" smtClean="0"/>
              <a:t>area monitoring system)</a:t>
            </a:r>
            <a:endParaRPr lang="pl-PL" sz="2400" smtClean="0"/>
          </a:p>
        </p:txBody>
      </p:sp>
      <p:sp>
        <p:nvSpPr>
          <p:cNvPr id="69634" name="Symbol zastępczy zawartości 2"/>
          <p:cNvSpPr>
            <a:spLocks noGrp="1"/>
          </p:cNvSpPr>
          <p:nvPr>
            <p:ph idx="1"/>
          </p:nvPr>
        </p:nvSpPr>
        <p:spPr>
          <a:xfrm>
            <a:off x="323850" y="692150"/>
            <a:ext cx="8820150" cy="5761038"/>
          </a:xfrm>
        </p:spPr>
        <p:txBody>
          <a:bodyPr/>
          <a:lstStyle/>
          <a:p>
            <a:pPr algn="just"/>
            <a:r>
              <a:rPr lang="pl-PL" sz="2400" smtClean="0">
                <a:latin typeface="Times New Roman" pitchFamily="18" charset="0"/>
                <a:cs typeface="Times New Roman" pitchFamily="18" charset="0"/>
              </a:rPr>
              <a:t>projekt rozporządzenia wprowadza obowiązek stosowania podejścia opartego na monitoringu gruntów rolnych tj. śledzenia działalności rolniczej, czynności wykonywanych przez rolnika na polu przy wykorzystaniu m.in. danych z satelit Sentinel. Monitoring gruntów rolnych ma zastąpić obecny system kontroli na miejscu. Pozyskiwanie zdjąć do kontroli możliwe jest bowiem co klika dni (5-6), a dostęp do nich jest pełny i bezpłatny.</a:t>
            </a:r>
          </a:p>
          <a:p>
            <a:pPr algn="just"/>
            <a:r>
              <a:rPr lang="pl-PL" sz="2400" smtClean="0">
                <a:latin typeface="Times New Roman" pitchFamily="18" charset="0"/>
                <a:cs typeface="Times New Roman" pitchFamily="18" charset="0"/>
              </a:rPr>
              <a:t>Obecne rozwiązania: możliwe jest wdrożenie monitoringu już od 2018 r., lecz na zasadzie dobrowolności. W opinii KE podejście takie umożliwi p.cz. przygotowanie się do pełnego wdrożenia monitoringu, w tym dostosowanie procedur i narzędzi IT.</a:t>
            </a:r>
          </a:p>
          <a:p>
            <a:pPr algn="just"/>
            <a:r>
              <a:rPr lang="pl-PL" sz="2400" smtClean="0">
                <a:latin typeface="Times New Roman" pitchFamily="18" charset="0"/>
                <a:cs typeface="Times New Roman" pitchFamily="18" charset="0"/>
              </a:rPr>
              <a:t>Należy podkreślić, że monitoring oznacza 100% poziom kontroli. Kontrolowana będzie działalność rolnicza bez pomiaru gruntu, tj. tak jak dotychczas na podstawie zdjęć satelitarnych i lotniczych (dane z Systemu Identyfikacji Działek Rolnych -LPIS). Kontrole w terenie będą konieczne tylko w wyjątkowych przypadkach.</a:t>
            </a:r>
          </a:p>
          <a:p>
            <a:pPr algn="just"/>
            <a:endParaRPr lang="pl-PL" smtClean="0"/>
          </a:p>
        </p:txBody>
      </p:sp>
      <p:sp>
        <p:nvSpPr>
          <p:cNvPr id="69635" name="Symbol zastępczy numeru slajdu 3"/>
          <p:cNvSpPr>
            <a:spLocks noGrp="1"/>
          </p:cNvSpPr>
          <p:nvPr>
            <p:ph type="sldNum" sz="quarter" idx="10"/>
          </p:nvPr>
        </p:nvSpPr>
        <p:spPr>
          <a:noFill/>
          <a:ln>
            <a:miter lim="800000"/>
            <a:headEnd/>
            <a:tailEnd/>
          </a:ln>
        </p:spPr>
        <p:txBody>
          <a:bodyPr/>
          <a:lstStyle/>
          <a:p>
            <a:pPr fontAlgn="base">
              <a:spcBef>
                <a:spcPct val="0"/>
              </a:spcBef>
              <a:spcAft>
                <a:spcPct val="0"/>
              </a:spcAft>
            </a:pPr>
            <a:fld id="{4CA7FC98-C0E8-4F19-973F-8E42573731C8}" type="slidenum">
              <a:rPr lang="en-GB" smtClean="0"/>
              <a:pPr fontAlgn="base">
                <a:spcBef>
                  <a:spcPct val="0"/>
                </a:spcBef>
                <a:spcAft>
                  <a:spcPct val="0"/>
                </a:spcAft>
              </a:pPr>
              <a:t>41</a:t>
            </a:fld>
            <a:endParaRPr lang="en-GB" smtClean="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Text Box 7"/>
          <p:cNvSpPr txBox="1">
            <a:spLocks noChangeArrowheads="1"/>
          </p:cNvSpPr>
          <p:nvPr/>
        </p:nvSpPr>
        <p:spPr bwMode="auto">
          <a:xfrm>
            <a:off x="3759200" y="3475038"/>
            <a:ext cx="184150" cy="244475"/>
          </a:xfrm>
          <a:prstGeom prst="rect">
            <a:avLst/>
          </a:prstGeom>
          <a:noFill/>
          <a:ln w="9525">
            <a:noFill/>
            <a:miter lim="800000"/>
            <a:headEnd/>
            <a:tailEnd/>
          </a:ln>
        </p:spPr>
        <p:txBody>
          <a:bodyPr wrap="none">
            <a:spAutoFit/>
          </a:bodyPr>
          <a:lstStyle/>
          <a:p>
            <a:endParaRPr lang="pl-PL" altLang="pl-PL" sz="1000"/>
          </a:p>
        </p:txBody>
      </p:sp>
      <p:sp>
        <p:nvSpPr>
          <p:cNvPr id="84995" name="Rectangle 8"/>
          <p:cNvSpPr>
            <a:spLocks noGrp="1" noChangeArrowheads="1"/>
          </p:cNvSpPr>
          <p:nvPr>
            <p:ph type="ctrTitle" idx="4294967295"/>
          </p:nvPr>
        </p:nvSpPr>
        <p:spPr>
          <a:xfrm>
            <a:off x="323850" y="1557338"/>
            <a:ext cx="8569325" cy="4679950"/>
          </a:xfrm>
        </p:spPr>
        <p:txBody>
          <a:bodyPr/>
          <a:lstStyle/>
          <a:p>
            <a:pPr algn="l"/>
            <a:r>
              <a:rPr lang="pl-PL" altLang="pl-PL" sz="4000" smtClean="0"/>
              <a:t/>
            </a:r>
            <a:br>
              <a:rPr lang="pl-PL" altLang="pl-PL" sz="4000" smtClean="0"/>
            </a:br>
            <a:r>
              <a:rPr lang="pl-PL" altLang="pl-PL" sz="4000" smtClean="0"/>
              <a:t/>
            </a:r>
            <a:br>
              <a:rPr lang="pl-PL" altLang="pl-PL" sz="4000" smtClean="0"/>
            </a:br>
            <a:r>
              <a:rPr lang="pl-PL" altLang="pl-PL" sz="4000" smtClean="0"/>
              <a:t/>
            </a:r>
            <a:br>
              <a:rPr lang="pl-PL" altLang="pl-PL" sz="4000" smtClean="0"/>
            </a:br>
            <a:r>
              <a:rPr lang="pl-PL" altLang="pl-PL" sz="4000" smtClean="0"/>
              <a:t/>
            </a:r>
            <a:br>
              <a:rPr lang="pl-PL" altLang="pl-PL" sz="4000" smtClean="0"/>
            </a:br>
            <a:endParaRPr lang="pl-PL" altLang="pl-PL" sz="4000" smtClean="0"/>
          </a:p>
        </p:txBody>
      </p:sp>
      <p:pic>
        <p:nvPicPr>
          <p:cNvPr id="84996" name="Picture 3" descr="logo solo"/>
          <p:cNvPicPr>
            <a:picLocks noChangeAspect="1" noChangeArrowheads="1"/>
          </p:cNvPicPr>
          <p:nvPr/>
        </p:nvPicPr>
        <p:blipFill>
          <a:blip r:embed="rId3"/>
          <a:srcRect/>
          <a:stretch>
            <a:fillRect/>
          </a:stretch>
        </p:blipFill>
        <p:spPr bwMode="auto">
          <a:xfrm>
            <a:off x="7308850" y="0"/>
            <a:ext cx="1835150" cy="1268413"/>
          </a:xfrm>
          <a:prstGeom prst="rect">
            <a:avLst/>
          </a:prstGeom>
          <a:noFill/>
          <a:ln w="9525">
            <a:noFill/>
            <a:miter lim="800000"/>
            <a:headEnd/>
            <a:tailEnd/>
          </a:ln>
        </p:spPr>
      </p:pic>
      <p:sp>
        <p:nvSpPr>
          <p:cNvPr id="84997" name="Rectangle 5"/>
          <p:cNvSpPr>
            <a:spLocks noChangeArrowheads="1"/>
          </p:cNvSpPr>
          <p:nvPr/>
        </p:nvSpPr>
        <p:spPr bwMode="auto">
          <a:xfrm>
            <a:off x="250825" y="1989138"/>
            <a:ext cx="8208963" cy="4965700"/>
          </a:xfrm>
          <a:prstGeom prst="rect">
            <a:avLst/>
          </a:prstGeom>
          <a:noFill/>
          <a:ln w="9525">
            <a:noFill/>
            <a:miter lim="800000"/>
            <a:headEnd/>
            <a:tailEnd/>
          </a:ln>
        </p:spPr>
        <p:txBody>
          <a:bodyPr>
            <a:spAutoFit/>
          </a:bodyPr>
          <a:lstStyle/>
          <a:p>
            <a:r>
              <a:rPr lang="pl-PL" altLang="pl-PL" sz="4400">
                <a:latin typeface="Calibri" pitchFamily="34" charset="0"/>
              </a:rPr>
              <a:t>		Dziękuję </a:t>
            </a:r>
          </a:p>
          <a:p>
            <a:pPr algn="ctr"/>
            <a:r>
              <a:rPr lang="pl-PL" altLang="pl-PL" sz="4400">
                <a:latin typeface="Calibri" pitchFamily="34" charset="0"/>
              </a:rPr>
              <a:t>	    za uwagę</a:t>
            </a:r>
          </a:p>
          <a:p>
            <a:endParaRPr lang="pl-PL" altLang="pl-PL" sz="4400">
              <a:latin typeface="Calibri" pitchFamily="34" charset="0"/>
            </a:endParaRPr>
          </a:p>
          <a:p>
            <a:endParaRPr lang="pl-PL" altLang="pl-PL" sz="4400">
              <a:latin typeface="Calibri" pitchFamily="34" charset="0"/>
            </a:endParaRPr>
          </a:p>
          <a:p>
            <a:endParaRPr lang="pl-PL" altLang="pl-PL" sz="4400">
              <a:latin typeface="Calibri" pitchFamily="34" charset="0"/>
            </a:endParaRPr>
          </a:p>
          <a:p>
            <a:r>
              <a:rPr lang="pl-PL" altLang="pl-PL" sz="2800">
                <a:latin typeface="Calibri" pitchFamily="34" charset="0"/>
                <a:hlinkClick r:id="rId4"/>
              </a:rPr>
              <a:t>andkowal@sgh.waw.pl</a:t>
            </a:r>
            <a:endParaRPr lang="pl-PL" altLang="pl-PL" sz="2800">
              <a:latin typeface="Calibri" pitchFamily="34" charset="0"/>
            </a:endParaRPr>
          </a:p>
          <a:p>
            <a:r>
              <a:rPr lang="pl-PL" altLang="pl-PL" sz="2800">
                <a:latin typeface="Calibri" pitchFamily="34" charset="0"/>
              </a:rPr>
              <a:t>andrzej.kowalski@ierigz.waw.pl</a:t>
            </a:r>
          </a:p>
          <a:p>
            <a:endParaRPr lang="pl-PL" altLang="pl-PL" sz="4400">
              <a:latin typeface="Calibri" pitchFamily="34" charset="0"/>
            </a:endParaRPr>
          </a:p>
        </p:txBody>
      </p:sp>
    </p:spTree>
  </p:cSld>
  <p:clrMapOvr>
    <a:masterClrMapping/>
  </p:clrMapOvr>
  <p:transition spd="slow"/>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ytuł 1"/>
          <p:cNvSpPr>
            <a:spLocks noGrp="1"/>
          </p:cNvSpPr>
          <p:nvPr>
            <p:ph type="title"/>
          </p:nvPr>
        </p:nvSpPr>
        <p:spPr>
          <a:xfrm>
            <a:off x="539750" y="188913"/>
            <a:ext cx="8280400" cy="1008062"/>
          </a:xfrm>
        </p:spPr>
        <p:txBody>
          <a:bodyPr/>
          <a:lstStyle/>
          <a:p>
            <a:r>
              <a:rPr lang="pl-PL" sz="2400" smtClean="0">
                <a:latin typeface="Times New Roman" pitchFamily="18" charset="0"/>
                <a:cs typeface="Times New Roman" pitchFamily="18" charset="0"/>
              </a:rPr>
              <a:t>Projekt rozporządzenia Parlamentu Europejskiego i Rady w sprawie finansowania, zarzadzania i monitorowania WPR</a:t>
            </a:r>
            <a:br>
              <a:rPr lang="pl-PL" sz="2400" smtClean="0">
                <a:latin typeface="Times New Roman" pitchFamily="18" charset="0"/>
                <a:cs typeface="Times New Roman" pitchFamily="18" charset="0"/>
              </a:rPr>
            </a:br>
            <a:endParaRPr lang="pl-PL" sz="2400" smtClean="0"/>
          </a:p>
        </p:txBody>
      </p:sp>
      <p:sp>
        <p:nvSpPr>
          <p:cNvPr id="3" name="Symbol zastępczy zawartości 2"/>
          <p:cNvSpPr>
            <a:spLocks noGrp="1"/>
          </p:cNvSpPr>
          <p:nvPr>
            <p:ph idx="1"/>
          </p:nvPr>
        </p:nvSpPr>
        <p:spPr>
          <a:xfrm>
            <a:off x="323850" y="1600200"/>
            <a:ext cx="8712200" cy="4852988"/>
          </a:xfrm>
        </p:spPr>
        <p:txBody>
          <a:bodyPr/>
          <a:lstStyle/>
          <a:p>
            <a:pPr algn="just">
              <a:defRPr/>
            </a:pPr>
            <a:r>
              <a:rPr lang="pl-PL" sz="2800" dirty="0" smtClean="0">
                <a:latin typeface="Times New Roman" panose="02020603050405020304" pitchFamily="18" charset="0"/>
                <a:cs typeface="Times New Roman" panose="02020603050405020304" pitchFamily="18" charset="0"/>
              </a:rPr>
              <a:t>W </a:t>
            </a:r>
            <a:r>
              <a:rPr lang="pl-PL" sz="2800" dirty="0">
                <a:latin typeface="Times New Roman" panose="02020603050405020304" pitchFamily="18" charset="0"/>
                <a:cs typeface="Times New Roman" panose="02020603050405020304" pitchFamily="18" charset="0"/>
              </a:rPr>
              <a:t>szczególny i rozbudowany sposób projekt rozporządzenia wprowadza </a:t>
            </a:r>
            <a:r>
              <a:rPr lang="pl-PL" sz="2800" dirty="0" smtClean="0">
                <a:latin typeface="Times New Roman" panose="02020603050405020304" pitchFamily="18" charset="0"/>
                <a:cs typeface="Times New Roman" panose="02020603050405020304" pitchFamily="18" charset="0"/>
              </a:rPr>
              <a:t>przypadki zawieszania płatności:</a:t>
            </a:r>
            <a:endParaRPr lang="pl-PL" sz="2800" dirty="0">
              <a:latin typeface="Times New Roman" panose="02020603050405020304" pitchFamily="18" charset="0"/>
              <a:cs typeface="Times New Roman" panose="02020603050405020304" pitchFamily="18" charset="0"/>
            </a:endParaRPr>
          </a:p>
          <a:p>
            <a:pPr marL="0" indent="0" algn="just">
              <a:buFont typeface="Wingdings" pitchFamily="2" charset="2"/>
              <a:buNone/>
              <a:defRPr/>
            </a:pPr>
            <a:r>
              <a:rPr lang="pl-PL" sz="2800" dirty="0" smtClean="0">
                <a:latin typeface="Times New Roman" panose="02020603050405020304" pitchFamily="18" charset="0"/>
                <a:cs typeface="Times New Roman" panose="02020603050405020304" pitchFamily="18" charset="0"/>
              </a:rPr>
              <a:t>    -     nie </a:t>
            </a:r>
            <a:r>
              <a:rPr lang="pl-PL" sz="2800" dirty="0">
                <a:latin typeface="Times New Roman" panose="02020603050405020304" pitchFamily="18" charset="0"/>
                <a:cs typeface="Times New Roman" panose="02020603050405020304" pitchFamily="18" charset="0"/>
              </a:rPr>
              <a:t>przedłożenia rocznej deklaracji wydatków;</a:t>
            </a:r>
          </a:p>
          <a:p>
            <a:pPr marL="0" indent="0" algn="just">
              <a:buFont typeface="Wingdings" pitchFamily="2" charset="2"/>
              <a:buNone/>
              <a:defRPr/>
            </a:pPr>
            <a:r>
              <a:rPr lang="pl-PL" sz="2800" dirty="0" smtClean="0">
                <a:latin typeface="Times New Roman" panose="02020603050405020304" pitchFamily="18" charset="0"/>
                <a:cs typeface="Times New Roman" panose="02020603050405020304" pitchFamily="18" charset="0"/>
              </a:rPr>
              <a:t>    -  </a:t>
            </a:r>
            <a:r>
              <a:rPr lang="pl-PL" sz="2800" dirty="0">
                <a:latin typeface="Times New Roman" panose="02020603050405020304" pitchFamily="18" charset="0"/>
                <a:cs typeface="Times New Roman" panose="02020603050405020304" pitchFamily="18" charset="0"/>
              </a:rPr>
              <a:t>niesatysfakcjonującego postępu w realizacji celów </a:t>
            </a:r>
            <a:r>
              <a:rPr lang="pl-PL" sz="2800" dirty="0" smtClean="0">
                <a:latin typeface="Times New Roman" panose="02020603050405020304" pitchFamily="18" charset="0"/>
                <a:cs typeface="Times New Roman" panose="02020603050405020304" pitchFamily="18" charset="0"/>
              </a:rPr>
              <a:t>	Krajowego </a:t>
            </a:r>
            <a:r>
              <a:rPr lang="pl-PL" sz="2800" dirty="0">
                <a:latin typeface="Times New Roman" panose="02020603050405020304" pitchFamily="18" charset="0"/>
                <a:cs typeface="Times New Roman" panose="02020603050405020304" pitchFamily="18" charset="0"/>
              </a:rPr>
              <a:t>Planu Strategicznego dla Wspólnej </a:t>
            </a:r>
            <a:r>
              <a:rPr lang="pl-PL" sz="2800" dirty="0" smtClean="0">
                <a:latin typeface="Times New Roman" panose="02020603050405020304" pitchFamily="18" charset="0"/>
                <a:cs typeface="Times New Roman" panose="02020603050405020304" pitchFamily="18" charset="0"/>
              </a:rPr>
              <a:t>	Polityki </a:t>
            </a:r>
            <a:r>
              <a:rPr lang="pl-PL" sz="2800" dirty="0">
                <a:latin typeface="Times New Roman" panose="02020603050405020304" pitchFamily="18" charset="0"/>
                <a:cs typeface="Times New Roman" panose="02020603050405020304" pitchFamily="18" charset="0"/>
              </a:rPr>
              <a:t>Rolnej</a:t>
            </a:r>
            <a:r>
              <a:rPr lang="pl-PL" sz="2800" dirty="0" smtClean="0">
                <a:latin typeface="Times New Roman" panose="02020603050405020304" pitchFamily="18" charset="0"/>
                <a:cs typeface="Times New Roman" panose="02020603050405020304" pitchFamily="18" charset="0"/>
              </a:rPr>
              <a:t>,</a:t>
            </a:r>
            <a:endParaRPr lang="pl-PL" sz="2800" dirty="0">
              <a:latin typeface="Times New Roman" panose="02020603050405020304" pitchFamily="18" charset="0"/>
              <a:cs typeface="Times New Roman" panose="02020603050405020304" pitchFamily="18" charset="0"/>
            </a:endParaRPr>
          </a:p>
          <a:p>
            <a:pPr marL="0" indent="0" algn="just">
              <a:buFont typeface="Wingdings" pitchFamily="2" charset="2"/>
              <a:buNone/>
              <a:defRPr/>
            </a:pPr>
            <a:r>
              <a:rPr lang="pl-PL" sz="2800" dirty="0" smtClean="0">
                <a:latin typeface="Times New Roman" panose="02020603050405020304" pitchFamily="18" charset="0"/>
                <a:cs typeface="Times New Roman" panose="02020603050405020304" pitchFamily="18" charset="0"/>
              </a:rPr>
              <a:t>    -     niewłaściwego </a:t>
            </a:r>
            <a:r>
              <a:rPr lang="pl-PL" sz="2800" dirty="0">
                <a:latin typeface="Times New Roman" panose="02020603050405020304" pitchFamily="18" charset="0"/>
                <a:cs typeface="Times New Roman" panose="02020603050405020304" pitchFamily="18" charset="0"/>
              </a:rPr>
              <a:t>funkcjonowania struktur </a:t>
            </a:r>
            <a:r>
              <a:rPr lang="pl-PL" sz="2800" dirty="0" smtClean="0">
                <a:latin typeface="Times New Roman" panose="02020603050405020304" pitchFamily="18" charset="0"/>
                <a:cs typeface="Times New Roman" panose="02020603050405020304" pitchFamily="18" charset="0"/>
              </a:rPr>
              <a:t>zarządzania</a:t>
            </a:r>
            <a:endParaRPr lang="pl-PL" sz="2800" dirty="0">
              <a:latin typeface="Times New Roman" panose="02020603050405020304" pitchFamily="18" charset="0"/>
              <a:cs typeface="Times New Roman" panose="02020603050405020304" pitchFamily="18" charset="0"/>
            </a:endParaRPr>
          </a:p>
        </p:txBody>
      </p:sp>
      <p:sp>
        <p:nvSpPr>
          <p:cNvPr id="32771" name="Symbol zastępczy numeru slajdu 3"/>
          <p:cNvSpPr>
            <a:spLocks noGrp="1"/>
          </p:cNvSpPr>
          <p:nvPr>
            <p:ph type="sldNum" sz="quarter" idx="10"/>
          </p:nvPr>
        </p:nvSpPr>
        <p:spPr>
          <a:noFill/>
          <a:ln>
            <a:miter lim="800000"/>
            <a:headEnd/>
            <a:tailEnd/>
          </a:ln>
        </p:spPr>
        <p:txBody>
          <a:bodyPr/>
          <a:lstStyle/>
          <a:p>
            <a:pPr fontAlgn="base">
              <a:spcBef>
                <a:spcPct val="0"/>
              </a:spcBef>
              <a:spcAft>
                <a:spcPct val="0"/>
              </a:spcAft>
            </a:pPr>
            <a:fld id="{BAF5AC11-BDF3-4D5C-A33D-0B79E1E4D1A6}" type="slidenum">
              <a:rPr lang="en-GB" smtClean="0"/>
              <a:pPr fontAlgn="base">
                <a:spcBef>
                  <a:spcPct val="0"/>
                </a:spcBef>
                <a:spcAft>
                  <a:spcPct val="0"/>
                </a:spcAft>
              </a:pPr>
              <a:t>5</a:t>
            </a:fld>
            <a:endParaRPr lang="en-GB"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ytuł 1"/>
          <p:cNvSpPr>
            <a:spLocks noGrp="1"/>
          </p:cNvSpPr>
          <p:nvPr>
            <p:ph type="title"/>
          </p:nvPr>
        </p:nvSpPr>
        <p:spPr>
          <a:xfrm>
            <a:off x="827088" y="274638"/>
            <a:ext cx="7561262" cy="633412"/>
          </a:xfrm>
        </p:spPr>
        <p:txBody>
          <a:bodyPr/>
          <a:lstStyle/>
          <a:p>
            <a:r>
              <a:rPr lang="pl-PL" sz="2400" smtClean="0"/>
              <a:t>Plan strategiczny</a:t>
            </a:r>
          </a:p>
        </p:txBody>
      </p:sp>
      <p:sp>
        <p:nvSpPr>
          <p:cNvPr id="33794" name="Symbol zastępczy zawartości 2"/>
          <p:cNvSpPr>
            <a:spLocks noGrp="1"/>
          </p:cNvSpPr>
          <p:nvPr>
            <p:ph idx="1"/>
          </p:nvPr>
        </p:nvSpPr>
        <p:spPr>
          <a:xfrm>
            <a:off x="323850" y="1125538"/>
            <a:ext cx="8496300" cy="5327650"/>
          </a:xfrm>
        </p:spPr>
        <p:txBody>
          <a:bodyPr/>
          <a:lstStyle/>
          <a:p>
            <a:pPr algn="just"/>
            <a:r>
              <a:rPr lang="pl-PL" sz="2400" smtClean="0">
                <a:latin typeface="Times New Roman" pitchFamily="18" charset="0"/>
                <a:cs typeface="Times New Roman" pitchFamily="18" charset="0"/>
              </a:rPr>
              <a:t>Zgodnie z propozycjami KE, przygotowanie planu będzie wymagało m.in. wykonania analiz w odniesieniu do wybranych do realizacji na poziomie kraju celów szczegółowych. Część analityczna będzie wymagała pogłębienia uzasadnienia, w aspekcie potrzeb identyfikowanych dla danego obszaru, zastosowania danego typu interwencji. Działania te będą wymuszać przeprowadzenie pogłębionej oceny potrzeb na poziomie lokalnym, regionalnym i krajowym. </a:t>
            </a:r>
          </a:p>
          <a:p>
            <a:pPr algn="just"/>
            <a:r>
              <a:rPr lang="pl-PL" sz="2400" smtClean="0">
                <a:latin typeface="Times New Roman" pitchFamily="18" charset="0"/>
                <a:cs typeface="Times New Roman" pitchFamily="18" charset="0"/>
              </a:rPr>
              <a:t>Obowiązek zapewnienia  zgodności realizowanej pomocy z postanowieniami WTO oraz np. z zasadami pomocy państwa spoczywać ma na krajach członkowskich przedkładających swoje plany strategiczne WPR. Będzie to wymagało czasochłonnego procesu analitycznego, a co za tym idzie zwiększy obciążenia administracyjne i finansowe, w tym obszarze. </a:t>
            </a:r>
            <a:endParaRPr lang="pl-PL" smtClean="0"/>
          </a:p>
        </p:txBody>
      </p:sp>
      <p:sp>
        <p:nvSpPr>
          <p:cNvPr id="33795" name="Symbol zastępczy numeru slajdu 3"/>
          <p:cNvSpPr>
            <a:spLocks noGrp="1"/>
          </p:cNvSpPr>
          <p:nvPr>
            <p:ph type="sldNum" sz="quarter" idx="10"/>
          </p:nvPr>
        </p:nvSpPr>
        <p:spPr>
          <a:noFill/>
          <a:ln>
            <a:miter lim="800000"/>
            <a:headEnd/>
            <a:tailEnd/>
          </a:ln>
        </p:spPr>
        <p:txBody>
          <a:bodyPr/>
          <a:lstStyle/>
          <a:p>
            <a:pPr fontAlgn="base">
              <a:spcBef>
                <a:spcPct val="0"/>
              </a:spcBef>
              <a:spcAft>
                <a:spcPct val="0"/>
              </a:spcAft>
            </a:pPr>
            <a:fld id="{2CD6FF2B-086E-47D3-9744-FBBBE72C755B}" type="slidenum">
              <a:rPr lang="en-GB" smtClean="0"/>
              <a:pPr fontAlgn="base">
                <a:spcBef>
                  <a:spcPct val="0"/>
                </a:spcBef>
                <a:spcAft>
                  <a:spcPct val="0"/>
                </a:spcAft>
              </a:pPr>
              <a:t>6</a:t>
            </a:fld>
            <a:endParaRPr lang="en-GB"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ytuł 1"/>
          <p:cNvSpPr>
            <a:spLocks noGrp="1"/>
          </p:cNvSpPr>
          <p:nvPr>
            <p:ph type="title"/>
          </p:nvPr>
        </p:nvSpPr>
        <p:spPr>
          <a:xfrm>
            <a:off x="827088" y="274638"/>
            <a:ext cx="6769100" cy="706437"/>
          </a:xfrm>
        </p:spPr>
        <p:txBody>
          <a:bodyPr/>
          <a:lstStyle/>
          <a:p>
            <a:r>
              <a:rPr lang="pl-PL" sz="2400" smtClean="0"/>
              <a:t>Plan strategiczny</a:t>
            </a:r>
          </a:p>
        </p:txBody>
      </p:sp>
      <p:sp>
        <p:nvSpPr>
          <p:cNvPr id="34818" name="Symbol zastępczy zawartości 2"/>
          <p:cNvSpPr>
            <a:spLocks noGrp="1"/>
          </p:cNvSpPr>
          <p:nvPr>
            <p:ph idx="1"/>
          </p:nvPr>
        </p:nvSpPr>
        <p:spPr>
          <a:xfrm>
            <a:off x="395288" y="1268413"/>
            <a:ext cx="8569325" cy="5473700"/>
          </a:xfrm>
        </p:spPr>
        <p:txBody>
          <a:bodyPr/>
          <a:lstStyle/>
          <a:p>
            <a:pPr algn="just"/>
            <a:endParaRPr lang="pl-PL" sz="2800" smtClean="0">
              <a:latin typeface="Times New Roman" pitchFamily="18" charset="0"/>
              <a:cs typeface="Times New Roman" pitchFamily="18" charset="0"/>
            </a:endParaRPr>
          </a:p>
          <a:p>
            <a:pPr algn="just"/>
            <a:r>
              <a:rPr lang="pl-PL" sz="2800" smtClean="0">
                <a:latin typeface="Times New Roman" pitchFamily="18" charset="0"/>
                <a:cs typeface="Times New Roman" pitchFamily="18" charset="0"/>
              </a:rPr>
              <a:t>Opracowanie siedmioletniego planu wykonania określającego wartości docelowe, jak i wartości docelowe roczne będzie wymagało, szczególnie w przypadku wskaźników rezultatu i oddziaływania, wykorzystania szczegółowych i aktualnych danych na etapie programowania. Ewentualne uchybienia w tym zakresie skutkować mogą bowiem sankcjami, w tym finansowymi, na etapie rozliczeń rocznych.</a:t>
            </a:r>
          </a:p>
          <a:p>
            <a:pPr algn="just"/>
            <a:endParaRPr lang="pl-PL" sz="2800" smtClean="0">
              <a:latin typeface="Times New Roman" pitchFamily="18" charset="0"/>
              <a:cs typeface="Times New Roman" pitchFamily="18" charset="0"/>
            </a:endParaRPr>
          </a:p>
          <a:p>
            <a:pPr algn="just"/>
            <a:endParaRPr lang="pl-PL" sz="2800" smtClean="0"/>
          </a:p>
        </p:txBody>
      </p:sp>
      <p:sp>
        <p:nvSpPr>
          <p:cNvPr id="34819" name="Symbol zastępczy numeru slajdu 3"/>
          <p:cNvSpPr>
            <a:spLocks noGrp="1"/>
          </p:cNvSpPr>
          <p:nvPr>
            <p:ph type="sldNum" sz="quarter" idx="10"/>
          </p:nvPr>
        </p:nvSpPr>
        <p:spPr>
          <a:noFill/>
          <a:ln>
            <a:miter lim="800000"/>
            <a:headEnd/>
            <a:tailEnd/>
          </a:ln>
        </p:spPr>
        <p:txBody>
          <a:bodyPr/>
          <a:lstStyle/>
          <a:p>
            <a:pPr fontAlgn="base">
              <a:spcBef>
                <a:spcPct val="0"/>
              </a:spcBef>
              <a:spcAft>
                <a:spcPct val="0"/>
              </a:spcAft>
            </a:pPr>
            <a:fld id="{C88887AC-5FDC-403B-B6C1-9B49E69B78AC}" type="slidenum">
              <a:rPr lang="en-GB" smtClean="0"/>
              <a:pPr fontAlgn="base">
                <a:spcBef>
                  <a:spcPct val="0"/>
                </a:spcBef>
                <a:spcAft>
                  <a:spcPct val="0"/>
                </a:spcAft>
              </a:pPr>
              <a:t>7</a:t>
            </a:fld>
            <a:endParaRPr lang="en-GB"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Tytuł 1"/>
          <p:cNvSpPr>
            <a:spLocks noGrp="1"/>
          </p:cNvSpPr>
          <p:nvPr>
            <p:ph type="title"/>
          </p:nvPr>
        </p:nvSpPr>
        <p:spPr>
          <a:xfrm>
            <a:off x="827088" y="274638"/>
            <a:ext cx="7416800" cy="633412"/>
          </a:xfrm>
        </p:spPr>
        <p:txBody>
          <a:bodyPr/>
          <a:lstStyle/>
          <a:p>
            <a:r>
              <a:rPr lang="pl-PL" sz="2400" smtClean="0"/>
              <a:t>Plan strategiczny</a:t>
            </a:r>
          </a:p>
        </p:txBody>
      </p:sp>
      <p:sp>
        <p:nvSpPr>
          <p:cNvPr id="35842" name="Symbol zastępczy zawartości 2"/>
          <p:cNvSpPr>
            <a:spLocks noGrp="1"/>
          </p:cNvSpPr>
          <p:nvPr>
            <p:ph idx="1"/>
          </p:nvPr>
        </p:nvSpPr>
        <p:spPr>
          <a:xfrm>
            <a:off x="468313" y="1052513"/>
            <a:ext cx="8351837" cy="5400675"/>
          </a:xfrm>
        </p:spPr>
        <p:txBody>
          <a:bodyPr/>
          <a:lstStyle/>
          <a:p>
            <a:pPr algn="just"/>
            <a:r>
              <a:rPr lang="pl-PL" sz="2400" smtClean="0">
                <a:latin typeface="Times New Roman" pitchFamily="18" charset="0"/>
                <a:cs typeface="Times New Roman" pitchFamily="18" charset="0"/>
              </a:rPr>
              <a:t>W odniesieniu do zaproponowanego mechanizmu rocznego monitorowania i sprawozdawania wykonania wskaźników przyjętych dla Planu strategicznego WPR, należy wskazać na ewentualne ryzyko sankcji w przypadku niewykonania rocznych planów. Proponowane rozwiązania wiążą ściślej system monitoringu realizacji Planu strategicznego WPR z oceną jego wykonania poprzez weryfikację osiąganych planowanych wartości wskaźników w ramach czterech kategorii:</a:t>
            </a:r>
          </a:p>
          <a:p>
            <a:pPr algn="just"/>
            <a:r>
              <a:rPr lang="pl-PL" sz="2400" smtClean="0">
                <a:latin typeface="Times New Roman" pitchFamily="18" charset="0"/>
                <a:cs typeface="Times New Roman" pitchFamily="18" charset="0"/>
              </a:rPr>
              <a:t>wskaźniki produktu,</a:t>
            </a:r>
          </a:p>
          <a:p>
            <a:pPr algn="just"/>
            <a:r>
              <a:rPr lang="pl-PL" sz="2400" smtClean="0">
                <a:latin typeface="Times New Roman" pitchFamily="18" charset="0"/>
                <a:cs typeface="Times New Roman" pitchFamily="18" charset="0"/>
              </a:rPr>
              <a:t>wskaźniki rezultatu,</a:t>
            </a:r>
          </a:p>
          <a:p>
            <a:pPr algn="just"/>
            <a:r>
              <a:rPr lang="pl-PL" sz="2400" smtClean="0">
                <a:latin typeface="Times New Roman" pitchFamily="18" charset="0"/>
                <a:cs typeface="Times New Roman" pitchFamily="18" charset="0"/>
              </a:rPr>
              <a:t>wskaźniki oddziaływania,</a:t>
            </a:r>
          </a:p>
          <a:p>
            <a:pPr algn="just"/>
            <a:r>
              <a:rPr lang="pl-PL" sz="2400" smtClean="0">
                <a:latin typeface="Times New Roman" pitchFamily="18" charset="0"/>
                <a:cs typeface="Times New Roman" pitchFamily="18" charset="0"/>
              </a:rPr>
              <a:t>wskaźniki kontekstowe związane z różnymi aspektami w zakresie trendów w gospodarce, środowiska, aspektów społecznych.</a:t>
            </a:r>
          </a:p>
          <a:p>
            <a:endParaRPr lang="pl-PL" smtClean="0"/>
          </a:p>
        </p:txBody>
      </p:sp>
      <p:sp>
        <p:nvSpPr>
          <p:cNvPr id="35843" name="Symbol zastępczy numeru slajdu 3"/>
          <p:cNvSpPr>
            <a:spLocks noGrp="1"/>
          </p:cNvSpPr>
          <p:nvPr>
            <p:ph type="sldNum" sz="quarter" idx="10"/>
          </p:nvPr>
        </p:nvSpPr>
        <p:spPr>
          <a:noFill/>
          <a:ln>
            <a:miter lim="800000"/>
            <a:headEnd/>
            <a:tailEnd/>
          </a:ln>
        </p:spPr>
        <p:txBody>
          <a:bodyPr/>
          <a:lstStyle/>
          <a:p>
            <a:pPr fontAlgn="base">
              <a:spcBef>
                <a:spcPct val="0"/>
              </a:spcBef>
              <a:spcAft>
                <a:spcPct val="0"/>
              </a:spcAft>
            </a:pPr>
            <a:fld id="{29699832-D2C1-424C-B4E7-5AD42E79EBC0}" type="slidenum">
              <a:rPr lang="en-GB" smtClean="0"/>
              <a:pPr fontAlgn="base">
                <a:spcBef>
                  <a:spcPct val="0"/>
                </a:spcBef>
                <a:spcAft>
                  <a:spcPct val="0"/>
                </a:spcAft>
              </a:pPr>
              <a:t>8</a:t>
            </a:fld>
            <a:endParaRPr lang="en-GB"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ytuł 1"/>
          <p:cNvSpPr>
            <a:spLocks noGrp="1"/>
          </p:cNvSpPr>
          <p:nvPr>
            <p:ph type="title"/>
          </p:nvPr>
        </p:nvSpPr>
        <p:spPr>
          <a:xfrm>
            <a:off x="827088" y="274638"/>
            <a:ext cx="7416800" cy="561975"/>
          </a:xfrm>
        </p:spPr>
        <p:txBody>
          <a:bodyPr/>
          <a:lstStyle/>
          <a:p>
            <a:r>
              <a:rPr lang="pl-PL" sz="2400" smtClean="0"/>
              <a:t>Plan strategiczny</a:t>
            </a:r>
          </a:p>
        </p:txBody>
      </p:sp>
      <p:sp>
        <p:nvSpPr>
          <p:cNvPr id="36866" name="Symbol zastępczy zawartości 2"/>
          <p:cNvSpPr>
            <a:spLocks noGrp="1"/>
          </p:cNvSpPr>
          <p:nvPr>
            <p:ph idx="1"/>
          </p:nvPr>
        </p:nvSpPr>
        <p:spPr>
          <a:xfrm>
            <a:off x="468313" y="981075"/>
            <a:ext cx="8496300" cy="5761038"/>
          </a:xfrm>
        </p:spPr>
        <p:txBody>
          <a:bodyPr/>
          <a:lstStyle/>
          <a:p>
            <a:pPr algn="just"/>
            <a:r>
              <a:rPr lang="pl-PL" sz="2400" smtClean="0">
                <a:latin typeface="Times New Roman" pitchFamily="18" charset="0"/>
                <a:cs typeface="Times New Roman" pitchFamily="18" charset="0"/>
              </a:rPr>
              <a:t>KE stosując zachęty do szerszego wdrożenia instrumentów finansowych umożliwia, w przypadku stosowania tych instrumentów zawężenie określonego obszaru wsparcia do inwestycji lokalnych. Tak sformułowane przepisy ograniczą w znacznym stopniu udział w inwestycjach w infrastrukturę techniczną i społeczną gmin wiejskich, które nie będą dysponować odpowiedni środkami do udziału we w wsparciu w formie zwrotnych instrumentów finansowych.</a:t>
            </a:r>
          </a:p>
          <a:p>
            <a:pPr algn="just"/>
            <a:r>
              <a:rPr lang="pl-PL" sz="2400" smtClean="0">
                <a:latin typeface="Times New Roman" pitchFamily="18" charset="0"/>
                <a:cs typeface="Times New Roman" pitchFamily="18" charset="0"/>
              </a:rPr>
              <a:t>Uwaga powyższa jest tym bardziej istotna, że w projekcie rozporządzenia w sprawie Planu strategicznego WPR, jak i w projekcie rozporządzenia ustanawiającego wspólne przepisy dla funduszy Polityki Spójności nie określono w sposób jednoznaczny rozwiązań wzajemnej komplementarności pomiędzy programami Polityki Spójności i WPR, w tym Polityki Rozwoju Obszarów Wiejskich. </a:t>
            </a:r>
          </a:p>
          <a:p>
            <a:pPr algn="just"/>
            <a:endParaRPr lang="pl-PL" sz="2400" smtClean="0">
              <a:latin typeface="Times New Roman" pitchFamily="18" charset="0"/>
              <a:cs typeface="Times New Roman" pitchFamily="18" charset="0"/>
            </a:endParaRPr>
          </a:p>
          <a:p>
            <a:pPr algn="just"/>
            <a:endParaRPr lang="pl-PL" smtClean="0">
              <a:latin typeface="Times New Roman" pitchFamily="18" charset="0"/>
              <a:cs typeface="Times New Roman" pitchFamily="18" charset="0"/>
            </a:endParaRPr>
          </a:p>
          <a:p>
            <a:endParaRPr lang="pl-PL" smtClean="0"/>
          </a:p>
        </p:txBody>
      </p:sp>
      <p:sp>
        <p:nvSpPr>
          <p:cNvPr id="36867" name="Symbol zastępczy numeru slajdu 3"/>
          <p:cNvSpPr>
            <a:spLocks noGrp="1"/>
          </p:cNvSpPr>
          <p:nvPr>
            <p:ph type="sldNum" sz="quarter" idx="10"/>
          </p:nvPr>
        </p:nvSpPr>
        <p:spPr>
          <a:noFill/>
          <a:ln>
            <a:miter lim="800000"/>
            <a:headEnd/>
            <a:tailEnd/>
          </a:ln>
        </p:spPr>
        <p:txBody>
          <a:bodyPr/>
          <a:lstStyle/>
          <a:p>
            <a:pPr fontAlgn="base">
              <a:spcBef>
                <a:spcPct val="0"/>
              </a:spcBef>
              <a:spcAft>
                <a:spcPct val="0"/>
              </a:spcAft>
            </a:pPr>
            <a:fld id="{3FAF79B8-C0C3-4240-A018-B3327C8D37EF}" type="slidenum">
              <a:rPr lang="en-GB" smtClean="0"/>
              <a:pPr fontAlgn="base">
                <a:spcBef>
                  <a:spcPct val="0"/>
                </a:spcBef>
                <a:spcAft>
                  <a:spcPct val="0"/>
                </a:spcAft>
              </a:pPr>
              <a:t>9</a:t>
            </a:fld>
            <a:endParaRPr lang="en-GB" smtClean="0"/>
          </a:p>
        </p:txBody>
      </p:sp>
    </p:spTree>
  </p:cSld>
  <p:clrMapOvr>
    <a:masterClrMapping/>
  </p:clrMapOvr>
</p:sld>
</file>

<file path=ppt/theme/theme1.xml><?xml version="1.0" encoding="utf-8"?>
<a:theme xmlns:a="http://schemas.openxmlformats.org/drawingml/2006/main" name="pw_bez">
  <a:themeElements>
    <a:clrScheme name="pw_bez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w_bez">
      <a:majorFont>
        <a:latin typeface="Arial"/>
        <a:ea typeface=""/>
        <a:cs typeface=""/>
      </a:majorFont>
      <a:minorFont>
        <a:latin typeface="Arial"/>
        <a:ea typeface=""/>
        <a:cs typeface=""/>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triangl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pl-PL" sz="2400" b="1" i="0" u="none" strike="noStrike" cap="none" normalizeH="0" baseline="0" smtClean="0">
            <a:ln>
              <a:noFill/>
            </a:ln>
            <a:solidFill>
              <a:srgbClr val="FF6600"/>
            </a:solidFill>
            <a:effectLst/>
            <a:latin typeface="Arial" charset="0"/>
          </a:defRPr>
        </a:defPPr>
      </a:lstStyle>
    </a:spDef>
    <a:lnDef>
      <a:spPr bwMode="auto">
        <a:xfrm>
          <a:off x="0" y="0"/>
          <a:ext cx="1" cy="1"/>
        </a:xfrm>
        <a:custGeom>
          <a:avLst/>
          <a:gdLst/>
          <a:ahLst/>
          <a:cxnLst/>
          <a:rect l="0" t="0" r="0" b="0"/>
          <a:pathLst/>
        </a:custGeom>
        <a:solidFill>
          <a:schemeClr val="accent1"/>
        </a:soli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triangl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pl-PL" sz="2400" b="1" i="0" u="none" strike="noStrike" cap="none" normalizeH="0" baseline="0" smtClean="0">
            <a:ln>
              <a:noFill/>
            </a:ln>
            <a:solidFill>
              <a:srgbClr val="FF6600"/>
            </a:solidFill>
            <a:effectLst/>
            <a:latin typeface="Arial" charset="0"/>
          </a:defRPr>
        </a:defPPr>
      </a:lstStyle>
    </a:lnDef>
  </a:objectDefaults>
  <a:extraClrSchemeLst>
    <a:extraClrScheme>
      <a:clrScheme name="pw_bez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w_bez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w_bez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w_bez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w_bez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w_bez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w_bez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w_bez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w_bez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w_bez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w_bez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w_bez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349</TotalTime>
  <Words>3117</Words>
  <Application>Microsoft Office PowerPoint</Application>
  <PresentationFormat>Pokaz na ekranie (4:3)</PresentationFormat>
  <Paragraphs>271</Paragraphs>
  <Slides>42</Slides>
  <Notes>1</Notes>
  <HiddenSlides>0</HiddenSlides>
  <MMClips>0</MMClips>
  <ScaleCrop>false</ScaleCrop>
  <HeadingPairs>
    <vt:vector size="6" baseType="variant">
      <vt:variant>
        <vt:lpstr>Używane czcionki</vt:lpstr>
      </vt:variant>
      <vt:variant>
        <vt:i4>4</vt:i4>
      </vt:variant>
      <vt:variant>
        <vt:lpstr>Szablon projektu</vt:lpstr>
      </vt:variant>
      <vt:variant>
        <vt:i4>16</vt:i4>
      </vt:variant>
      <vt:variant>
        <vt:lpstr>Tytuły slajdów</vt:lpstr>
      </vt:variant>
      <vt:variant>
        <vt:i4>42</vt:i4>
      </vt:variant>
    </vt:vector>
  </HeadingPairs>
  <TitlesOfParts>
    <vt:vector size="62" baseType="lpstr">
      <vt:lpstr>Arial</vt:lpstr>
      <vt:lpstr>Wingdings</vt:lpstr>
      <vt:lpstr>Calibri</vt:lpstr>
      <vt:lpstr>Times New Roman</vt:lpstr>
      <vt:lpstr>pw_bez</vt:lpstr>
      <vt:lpstr>Motyw pakietu Office</vt:lpstr>
      <vt:lpstr>pw_bez</vt:lpstr>
      <vt:lpstr>pw_bez</vt:lpstr>
      <vt:lpstr>pw_bez</vt:lpstr>
      <vt:lpstr>pw_bez</vt:lpstr>
      <vt:lpstr>pw_bez</vt:lpstr>
      <vt:lpstr>pw_bez</vt:lpstr>
      <vt:lpstr>pw_bez</vt:lpstr>
      <vt:lpstr>pw_bez</vt:lpstr>
      <vt:lpstr>pw_bez</vt:lpstr>
      <vt:lpstr>pw_bez</vt:lpstr>
      <vt:lpstr>pw_bez</vt:lpstr>
      <vt:lpstr>pw_bez</vt:lpstr>
      <vt:lpstr>pw_bez</vt:lpstr>
      <vt:lpstr>pw_bez</vt:lpstr>
      <vt:lpstr> Finansowanie WPR w latach 2021-2027  – propozycje zmian</vt:lpstr>
      <vt:lpstr>Slajd 2</vt:lpstr>
      <vt:lpstr>Projekt rozporządzenia Parlamentu Europejskiego i Rady w sprawie finansowania, zarzadzania i monitorowania WPR </vt:lpstr>
      <vt:lpstr>Krajowy Plan Strategiczny</vt:lpstr>
      <vt:lpstr>Projekt rozporządzenia Parlamentu Europejskiego i Rady w sprawie finansowania, zarzadzania i monitorowania WPR </vt:lpstr>
      <vt:lpstr>Plan strategiczny</vt:lpstr>
      <vt:lpstr>Plan strategiczny</vt:lpstr>
      <vt:lpstr>Plan strategiczny</vt:lpstr>
      <vt:lpstr>Plan strategiczny</vt:lpstr>
      <vt:lpstr>Zmiany regulacji rynkowych</vt:lpstr>
      <vt:lpstr> WORR</vt:lpstr>
      <vt:lpstr>WORR</vt:lpstr>
      <vt:lpstr>WORR</vt:lpstr>
      <vt:lpstr> WORR</vt:lpstr>
      <vt:lpstr>Skutki dla Polski</vt:lpstr>
      <vt:lpstr>WORR</vt:lpstr>
      <vt:lpstr>WORR</vt:lpstr>
      <vt:lpstr>WORR</vt:lpstr>
      <vt:lpstr>WORR</vt:lpstr>
      <vt:lpstr>PŁATNOŚCI BEZPOŚREDNIE </vt:lpstr>
      <vt:lpstr>Podstawowe wsparcie dochodów na rzecz zrównoważonego rozwoju (ang. the Basic Income Support for Sustainability - BISS)  </vt:lpstr>
      <vt:lpstr>Podstawowe wsparcie dochodów na rzecz zrównoważonego rozwoju (ang. the Basic Income Support for Sustainability - BISS) </vt:lpstr>
      <vt:lpstr>Podstawowe wsparcie dochodów na rzecz zrównoważonego rozwoju (ang. the Basic Income Support for Sustainability - BISS) </vt:lpstr>
      <vt:lpstr>Uzupełniające redystrybucyjne wsparcie dochodów na rzecz zrównoważonego rozwoju (ang. the Complementary Redistributive Income Support for Sustainability - CRISS)</vt:lpstr>
      <vt:lpstr>Uzupełniające redystrybucyjne wsparcie dochodów na rzecz zrównoważonego rozwoju</vt:lpstr>
      <vt:lpstr>Uzupełniające redystrybucyjne wsparcie dochodów na rzecz zrównoważonego rozwoju</vt:lpstr>
      <vt:lpstr>Uzupełniające wsparcie dochodów dla młodych rolników (ang. the Complementary Income Support for Young Farmers - CIS-YF) </vt:lpstr>
      <vt:lpstr>Uzupełniające wsparcie dochodów dla młodych rolników</vt:lpstr>
      <vt:lpstr>Dobrowolny system na rzecz klimatu i środowiska („eko-schematy") (ang. the voluntary schemes for the climate and the envlronment („Eco-schemes")) </vt:lpstr>
      <vt:lpstr>Dobrowolny system na rzecz klimatu i środowiska („eko-schematy") (ang. the voluntary schemes for the climate and the envlronment („Eco-schemes") </vt:lpstr>
      <vt:lpstr>Dobrowolny system na rzecz klimatu i środowiska („eko-schematy") </vt:lpstr>
      <vt:lpstr>Wsparcie dochodów związane z produkcją ang. the coupfed income support - CIS)</vt:lpstr>
      <vt:lpstr>Wsparcie dochodów związane z produkcją</vt:lpstr>
      <vt:lpstr>Wsparcie dochodów związane z produkcją</vt:lpstr>
      <vt:lpstr>Wsparcie dochodów związane z produkcją</vt:lpstr>
      <vt:lpstr>Obowiązkowe ograniczenie płatności bezpośrednich  (ang. reduction of payments) </vt:lpstr>
      <vt:lpstr>Obowiązkowe ograniczenie płatności bezpośrednich</vt:lpstr>
      <vt:lpstr>Obowiązkowe ograniczenie płatności bezpośrednich</vt:lpstr>
      <vt:lpstr>Przesunięcia środków między filarami </vt:lpstr>
      <vt:lpstr>Slajd 40</vt:lpstr>
      <vt:lpstr>Monitoring obszarów (ang. area monitoring system)</vt:lpstr>
      <vt:lpstr>    </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Prezentacja programu PowerPoint</dc:title>
  <dc:creator>Kowalski Andrzej</dc:creator>
  <cp:lastModifiedBy>Andrzej Kowalski</cp:lastModifiedBy>
  <cp:revision>32</cp:revision>
  <dcterms:created xsi:type="dcterms:W3CDTF">2018-06-10T16:13:26Z</dcterms:created>
  <dcterms:modified xsi:type="dcterms:W3CDTF">2018-06-02T15:13:46Z</dcterms:modified>
</cp:coreProperties>
</file>